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46.jpg" ContentType="image/jpg"/>
  <Override PartName="/ppt/media/image47.jpg" ContentType="image/jpg"/>
  <Override PartName="/ppt/media/image48.jpg" ContentType="image/jpg"/>
  <Override PartName="/ppt/media/image49.jpg" ContentType="image/jpg"/>
  <Override PartName="/ppt/media/image50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94" r:id="rId2"/>
    <p:sldId id="257" r:id="rId3"/>
    <p:sldId id="259" r:id="rId4"/>
    <p:sldId id="298" r:id="rId5"/>
    <p:sldId id="300" r:id="rId6"/>
    <p:sldId id="281" r:id="rId7"/>
    <p:sldId id="289" r:id="rId8"/>
    <p:sldId id="299" r:id="rId9"/>
    <p:sldId id="295" r:id="rId10"/>
    <p:sldId id="264" r:id="rId11"/>
    <p:sldId id="276" r:id="rId12"/>
    <p:sldId id="291" r:id="rId13"/>
    <p:sldId id="271" r:id="rId14"/>
    <p:sldId id="266" r:id="rId15"/>
    <p:sldId id="268" r:id="rId16"/>
    <p:sldId id="272" r:id="rId17"/>
    <p:sldId id="273" r:id="rId18"/>
    <p:sldId id="274" r:id="rId19"/>
    <p:sldId id="275" r:id="rId20"/>
    <p:sldId id="296" r:id="rId21"/>
    <p:sldId id="303" r:id="rId22"/>
    <p:sldId id="302" r:id="rId23"/>
    <p:sldId id="278" r:id="rId24"/>
    <p:sldId id="297" r:id="rId25"/>
  </p:sldIdLst>
  <p:sldSz cx="12192000" cy="6858000"/>
  <p:notesSz cx="6858000" cy="12192000"/>
  <p:embeddedFontLst>
    <p:embeddedFont>
      <p:font typeface="IBM Plex Mono SemiBold" panose="020B0709050203000203" pitchFamily="49" charset="0"/>
      <p:regular r:id="rId27"/>
      <p:bold r:id="rId28"/>
      <p:italic r:id="rId29"/>
      <p:boldItalic r:id="rId30"/>
    </p:embeddedFont>
    <p:embeddedFont>
      <p:font typeface="Satoshi" panose="020B0604020202020204" charset="0"/>
      <p:regular r:id="rId31"/>
      <p:bold r:id="rId32"/>
    </p:embeddedFont>
    <p:embeddedFont>
      <p:font typeface="Supreme Medium" panose="020B0604020202020204" charset="0"/>
      <p:regular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AA99"/>
    <a:srgbClr val="F37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22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36" y="44"/>
      </p:cViewPr>
      <p:guideLst>
        <p:guide orient="horz" pos="618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Relationship Id="rId33" Type="http://schemas.openxmlformats.org/officeDocument/2006/relationships/font" Target="fonts/font7.fntdata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2360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8F2D6-2876-852A-6F92-C8A044F53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57E38A-5E15-6977-591D-587CA12AC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AB6AC-650B-C0ED-E53A-7B47D8BFA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straight opening: the company, its positioning line from the site, and the basic facts. No concept, no setup.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6749E-18B7-3285-AAAC-1B0AB24CFB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4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register of counterparties who did their own diligence and stayed. Names, not logos: it reads as a record, not an advertisement.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30567-2DCA-074B-7BE5-B128875E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753BAC-DADF-83DE-81D0-765BA5774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4BB8F-9476-B00C-7238-7D604A0DA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office network in the style of the site's presence map: office locations in ember, arcs routed through the two head-office hubs, the fifteen countries with their flags as the caption.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4539-62C9-2D3C-5AC9-23FF448B7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76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client footprint in the style of the site's presence map: the 39 countries served, from the homepage map's own data, in neon green, each named with its flag beneath the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Factual leadership panel: current roles from the site's leadership section, professional background from their public profiles. The institutional point stands on its own: the same three founders, still in executive roles.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Stills of the two head offices, taken from the film on thegatewaycorp.com; addresses and phone numbers beneath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axiom, verbatim, on the stone field the site uses. The presenter only has to read one sentence aloud; the next two slides carry themselves.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Tablet, verbatim: each belief with the page's own first explanation beside it. Nothing here needs a warm-up; read any row and it lands.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Tablet, verbatim. If one row is read aloud, make it IX: fifteen countries, one culture, a handshake meaning the same thing everywhere.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ethos page, verbatim, placed before the client register.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recognition section from the group's home page: independent certifications, independent credit ratings, and the award record. Every line is the site's own wording.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homepage introduction, verbatim, restructured: identity as the statement, the four portfolio types as a row, and the operating principle as the closing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page a procurement system actually ingests. Every field is current as of August 2026; the contact line routes to the group, which routes to the right company.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Neutral facts, no adjectives. The ember cell is the one a risk team cares about most: no lender and no outside shareholder can force a change of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179C-AC15-8C35-FFED-FE33915E9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159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7CF73-EE93-EFC9-51AD-7AA6326C4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BA0436-B45C-3662-5BF5-52866EDCB6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7A6612-D592-7E63-FEC6-CC2CED4F40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homepage introduction, verbatim, restructured: identity as the statement, the four portfolio types as a row, and the operating principle as the closing line.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16BB8-0D78-4CC1-1DCA-4A2BB2EA44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64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93CD0-B5B2-D810-3321-0AB854532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CF4EF4-8EDC-AFF1-32C3-30FA14BB3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3A73D-F9D3-B482-ECA8-266CEBD86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vision line, verbatim. Let it sit; the structure slides that follow show how it is pursued.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EBB4D-613D-E2B2-ABF6-C50CB44C52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05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Nine clusters covering all 39 companies. Smilee sits with automotive, Global Trading Solutions with the energy and logistics cluster, and Tappin's EventTech named in the workplace row.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Satoshi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Satosh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Satosh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Satoshi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8" Type="http://schemas.openxmlformats.org/officeDocument/2006/relationships/image" Target="../media/image20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24.png"/><Relationship Id="rId12" Type="http://schemas.openxmlformats.org/officeDocument/2006/relationships/image" Target="../media/image10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6" Type="http://schemas.openxmlformats.org/officeDocument/2006/relationships/image" Target="../media/image28.png"/><Relationship Id="rId17" Type="http://schemas.openxmlformats.org/officeDocument/2006/relationships/image" Target="../media/image11.png"/><Relationship Id="rId18" Type="http://schemas.openxmlformats.org/officeDocument/2006/relationships/image" Target="../media/image12.png"/><Relationship Id="rId19" Type="http://schemas.openxmlformats.org/officeDocument/2006/relationships/image" Target="../media/image29.png"/><Relationship Id="rId20" Type="http://schemas.openxmlformats.org/officeDocument/2006/relationships/image" Target="../media/image30.png"/><Relationship Id="rId21" Type="http://schemas.openxmlformats.org/officeDocument/2006/relationships/image" Target="../media/image31.png"/><Relationship Id="rId22" Type="http://schemas.openxmlformats.org/officeDocument/2006/relationships/image" Target="../media/image13.png"/><Relationship Id="rId23" Type="http://schemas.openxmlformats.org/officeDocument/2006/relationships/image" Target="../media/image32.png"/><Relationship Id="rId24" Type="http://schemas.openxmlformats.org/officeDocument/2006/relationships/image" Target="../media/image14.png"/><Relationship Id="rId25" Type="http://schemas.openxmlformats.org/officeDocument/2006/relationships/image" Target="../media/image33.png"/><Relationship Id="rId26" Type="http://schemas.openxmlformats.org/officeDocument/2006/relationships/image" Target="../media/image34.png"/><Relationship Id="rId27" Type="http://schemas.openxmlformats.org/officeDocument/2006/relationships/image" Target="../media/image35.png"/><Relationship Id="rId28" Type="http://schemas.openxmlformats.org/officeDocument/2006/relationships/image" Target="../media/image36.png"/><Relationship Id="rId29" Type="http://schemas.openxmlformats.org/officeDocument/2006/relationships/image" Target="../media/image37.png"/><Relationship Id="rId30" Type="http://schemas.openxmlformats.org/officeDocument/2006/relationships/image" Target="../media/image38.png"/><Relationship Id="rId31" Type="http://schemas.openxmlformats.org/officeDocument/2006/relationships/image" Target="../media/image39.png"/><Relationship Id="rId32" Type="http://schemas.openxmlformats.org/officeDocument/2006/relationships/image" Target="../media/image18.png"/><Relationship Id="rId33" Type="http://schemas.openxmlformats.org/officeDocument/2006/relationships/image" Target="../media/image40.png"/><Relationship Id="rId34" Type="http://schemas.openxmlformats.org/officeDocument/2006/relationships/image" Target="../media/image41.png"/><Relationship Id="rId35" Type="http://schemas.openxmlformats.org/officeDocument/2006/relationships/image" Target="../media/image17.png"/><Relationship Id="rId36" Type="http://schemas.openxmlformats.org/officeDocument/2006/relationships/image" Target="../media/image42.png"/><Relationship Id="rId37" Type="http://schemas.openxmlformats.org/officeDocument/2006/relationships/image" Target="../media/image43.png"/><Relationship Id="rId38" Type="http://schemas.openxmlformats.org/officeDocument/2006/relationships/image" Target="../media/image15.png"/><Relationship Id="rId39" Type="http://schemas.openxmlformats.org/officeDocument/2006/relationships/image" Target="../media/image44.png"/><Relationship Id="rId40" Type="http://schemas.openxmlformats.org/officeDocument/2006/relationships/image" Target="../media/image16.png"/><Relationship Id="rId41" Type="http://schemas.openxmlformats.org/officeDocument/2006/relationships/image" Target="../media/image19.png"/><Relationship Id="rId42" Type="http://schemas.openxmlformats.org/officeDocument/2006/relationships/image" Target="../media/image45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6.jpg"/><Relationship Id="rId4" Type="http://schemas.openxmlformats.org/officeDocument/2006/relationships/image" Target="../media/image47.jpg"/><Relationship Id="rId5" Type="http://schemas.openxmlformats.org/officeDocument/2006/relationships/image" Target="../media/image48.jpg"/><Relationship Id="rId6" Type="http://schemas.openxmlformats.org/officeDocument/2006/relationships/slide" Target="slide1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5" Type="http://schemas.openxmlformats.org/officeDocument/2006/relationships/slide" Target="slide1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22E12-C12F-2860-81D2-6F95D585A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0">
            <a:extLst>
              <a:ext uri="{FF2B5EF4-FFF2-40B4-BE49-F238E27FC236}">
                <a16:creationId xmlns:a16="http://schemas.microsoft.com/office/drawing/2014/main" id="{FAACC22C-D9D4-AE8F-AC37-E1424FD33825}"/>
              </a:ext>
            </a:extLst>
          </p:cNvPr>
          <p:cNvSpPr/>
          <p:nvPr/>
        </p:nvSpPr>
        <p:spPr>
          <a:xfrm>
            <a:off x="0" y="3494213"/>
            <a:ext cx="12191695" cy="11887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0" kern="0" spc="50" dirty="0">
                <a:solidFill>
                  <a:srgbClr val="F1EADD"/>
                </a:solidFill>
                <a:latin typeface="Supreme Medium" pitchFamily="34" charset="0"/>
                <a:ea typeface="Satoshi" pitchFamily="34" charset="-122"/>
                <a:cs typeface="Satoshi" pitchFamily="34" charset="-120"/>
              </a:rPr>
              <a:t>The Gateway Group</a:t>
            </a:r>
            <a:endParaRPr lang="en-US" sz="1200" dirty="0"/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C73F5EFB-D5A5-ABDA-6AA2-74D1C3327857}"/>
              </a:ext>
            </a:extLst>
          </p:cNvPr>
          <p:cNvSpPr/>
          <p:nvPr/>
        </p:nvSpPr>
        <p:spPr>
          <a:xfrm>
            <a:off x="4267047" y="4945196"/>
            <a:ext cx="3657600" cy="0"/>
          </a:xfrm>
          <a:prstGeom prst="line">
            <a:avLst/>
          </a:prstGeom>
          <a:noFill/>
          <a:ln w="381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AE2C826D-9464-46CB-EE8C-3999ED71EB18}"/>
              </a:ext>
            </a:extLst>
          </p:cNvPr>
          <p:cNvSpPr/>
          <p:nvPr/>
        </p:nvSpPr>
        <p:spPr>
          <a:xfrm>
            <a:off x="2667000" y="5976728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pc="30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www.thegatewaycorp.com</a:t>
            </a:r>
            <a:endParaRPr lang="en-US" spc="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AA16C-D262-A7E9-BCB8-404403218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477" y="1018596"/>
            <a:ext cx="2452740" cy="248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58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A2C62644-A6FC-B8B4-8961-CD931010025E}"/>
              </a:ext>
            </a:extLst>
          </p:cNvPr>
          <p:cNvSpPr/>
          <p:nvPr/>
        </p:nvSpPr>
        <p:spPr>
          <a:xfrm>
            <a:off x="822960" y="96012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40+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companies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26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E148689D-5721-4B14-768E-0E822B50B63B}"/>
              </a:ext>
            </a:extLst>
          </p:cNvPr>
          <p:cNvSpPr/>
          <p:nvPr/>
        </p:nvSpPr>
        <p:spPr>
          <a:xfrm>
            <a:off x="822960" y="150876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Independently run companies and strategic investments unified by engineering discipline.</a:t>
            </a:r>
            <a:endParaRPr lang="en-US" sz="1250" dirty="0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F55C01D0-8AC0-1B66-DEE0-2C4161A109BD}"/>
              </a:ext>
            </a:extLst>
          </p:cNvPr>
          <p:cNvSpPr/>
          <p:nvPr/>
        </p:nvSpPr>
        <p:spPr>
          <a:xfrm>
            <a:off x="822960" y="196596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6D61FE40-DA02-9480-9444-5C4AE3BDC813}"/>
              </a:ext>
            </a:extLst>
          </p:cNvPr>
          <p:cNvSpPr/>
          <p:nvPr/>
        </p:nvSpPr>
        <p:spPr>
          <a:xfrm>
            <a:off x="822960" y="19842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AI-Native SaaS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7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FA11FE64-41A1-846E-93A0-BD5B749EEE0B}"/>
              </a:ext>
            </a:extLst>
          </p:cNvPr>
          <p:cNvSpPr/>
          <p:nvPr/>
        </p:nvSpPr>
        <p:spPr>
          <a:xfrm>
            <a:off x="4643120" y="200253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Third Law · Gateway Digital AI · Inamo · Sovilo · Oriiion · Yemo · Relay</a:t>
            </a:r>
            <a:endParaRPr lang="en-US" sz="1050" dirty="0"/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AEE6FACF-23DF-6394-3FDA-6F5B18A0220B}"/>
              </a:ext>
            </a:extLst>
          </p:cNvPr>
          <p:cNvSpPr/>
          <p:nvPr/>
        </p:nvSpPr>
        <p:spPr>
          <a:xfrm>
            <a:off x="822960" y="242316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F6EEDFB4-EDCF-9780-32C6-8A0E2260D23E}"/>
              </a:ext>
            </a:extLst>
          </p:cNvPr>
          <p:cNvSpPr/>
          <p:nvPr/>
        </p:nvSpPr>
        <p:spPr>
          <a:xfrm>
            <a:off x="822960" y="24414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Automotive &amp; Circular Economy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8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8AA112B1-615E-0A5E-80C0-327A5022877B}"/>
              </a:ext>
            </a:extLst>
          </p:cNvPr>
          <p:cNvSpPr/>
          <p:nvPr/>
        </p:nvSpPr>
        <p:spPr>
          <a:xfrm>
            <a:off x="4643120" y="245973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AutoFacets · AutoDAP · iGarage · AnalyzeMyCar · CarSale24 · AutoMPS · Dismanto · Smilee</a:t>
            </a:r>
            <a:endParaRPr lang="en-US" sz="1050" dirty="0"/>
          </a:p>
        </p:txBody>
      </p:sp>
      <p:sp>
        <p:nvSpPr>
          <p:cNvPr id="39" name="Shape 8">
            <a:extLst>
              <a:ext uri="{FF2B5EF4-FFF2-40B4-BE49-F238E27FC236}">
                <a16:creationId xmlns:a16="http://schemas.microsoft.com/office/drawing/2014/main" id="{552209C0-0DC9-17E7-C3EB-57C84781E56F}"/>
              </a:ext>
            </a:extLst>
          </p:cNvPr>
          <p:cNvSpPr/>
          <p:nvPr/>
        </p:nvSpPr>
        <p:spPr>
          <a:xfrm>
            <a:off x="822960" y="288036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9">
            <a:extLst>
              <a:ext uri="{FF2B5EF4-FFF2-40B4-BE49-F238E27FC236}">
                <a16:creationId xmlns:a16="http://schemas.microsoft.com/office/drawing/2014/main" id="{52B40BF3-2510-8A3C-5345-068DBADA4E25}"/>
              </a:ext>
            </a:extLst>
          </p:cNvPr>
          <p:cNvSpPr/>
          <p:nvPr/>
        </p:nvSpPr>
        <p:spPr>
          <a:xfrm>
            <a:off x="822960" y="2871216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Engineering, Consulting &amp; Digital Services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4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41" name="Text 10">
            <a:extLst>
              <a:ext uri="{FF2B5EF4-FFF2-40B4-BE49-F238E27FC236}">
                <a16:creationId xmlns:a16="http://schemas.microsoft.com/office/drawing/2014/main" id="{7E926A22-8D5B-3D6D-C11E-C77CBEDFE6C4}"/>
              </a:ext>
            </a:extLst>
          </p:cNvPr>
          <p:cNvSpPr/>
          <p:nvPr/>
        </p:nvSpPr>
        <p:spPr>
          <a:xfrm>
            <a:off x="4643120" y="2889504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Digital · NINtec Systems · Alvarium · TecBridge</a:t>
            </a:r>
            <a:endParaRPr lang="en-US" sz="1050" dirty="0"/>
          </a:p>
        </p:txBody>
      </p:sp>
      <p:sp>
        <p:nvSpPr>
          <p:cNvPr id="42" name="Shape 11">
            <a:extLst>
              <a:ext uri="{FF2B5EF4-FFF2-40B4-BE49-F238E27FC236}">
                <a16:creationId xmlns:a16="http://schemas.microsoft.com/office/drawing/2014/main" id="{6EE8D6D8-9ADC-EC8E-3178-FCB9DFAC6449}"/>
              </a:ext>
            </a:extLst>
          </p:cNvPr>
          <p:cNvSpPr/>
          <p:nvPr/>
        </p:nvSpPr>
        <p:spPr>
          <a:xfrm>
            <a:off x="822960" y="33832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12">
            <a:extLst>
              <a:ext uri="{FF2B5EF4-FFF2-40B4-BE49-F238E27FC236}">
                <a16:creationId xmlns:a16="http://schemas.microsoft.com/office/drawing/2014/main" id="{EB165FD4-1DAA-6CBF-D60E-64E8867AAE07}"/>
              </a:ext>
            </a:extLst>
          </p:cNvPr>
          <p:cNvSpPr/>
          <p:nvPr/>
        </p:nvSpPr>
        <p:spPr>
          <a:xfrm>
            <a:off x="822960" y="34015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Cyber Security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FC987767-8834-A78D-9802-16C198A6294B}"/>
              </a:ext>
            </a:extLst>
          </p:cNvPr>
          <p:cNvSpPr/>
          <p:nvPr/>
        </p:nvSpPr>
        <p:spPr>
          <a:xfrm>
            <a:off x="4643120" y="34198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G'Secure Labs · NordicSOC · Verjitech</a:t>
            </a:r>
            <a:endParaRPr lang="en-US" sz="1050" dirty="0"/>
          </a:p>
        </p:txBody>
      </p:sp>
      <p:sp>
        <p:nvSpPr>
          <p:cNvPr id="45" name="Shape 14">
            <a:extLst>
              <a:ext uri="{FF2B5EF4-FFF2-40B4-BE49-F238E27FC236}">
                <a16:creationId xmlns:a16="http://schemas.microsoft.com/office/drawing/2014/main" id="{42DCCA66-4730-4572-64F8-E25EA61AD680}"/>
              </a:ext>
            </a:extLst>
          </p:cNvPr>
          <p:cNvSpPr/>
          <p:nvPr/>
        </p:nvSpPr>
        <p:spPr>
          <a:xfrm>
            <a:off x="822960" y="38404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15">
            <a:extLst>
              <a:ext uri="{FF2B5EF4-FFF2-40B4-BE49-F238E27FC236}">
                <a16:creationId xmlns:a16="http://schemas.microsoft.com/office/drawing/2014/main" id="{C16E9836-B194-9BAC-3B21-7CFFCA36652D}"/>
              </a:ext>
            </a:extLst>
          </p:cNvPr>
          <p:cNvSpPr/>
          <p:nvPr/>
        </p:nvSpPr>
        <p:spPr>
          <a:xfrm>
            <a:off x="822960" y="38587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FinTech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7178CBA5-DBD5-C721-3A36-C2EE7F5A51AD}"/>
              </a:ext>
            </a:extLst>
          </p:cNvPr>
          <p:cNvSpPr/>
          <p:nvPr/>
        </p:nvSpPr>
        <p:spPr>
          <a:xfrm>
            <a:off x="4643120" y="38770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TGISME · Klar · FinFacets</a:t>
            </a:r>
            <a:endParaRPr lang="en-US" sz="1050" dirty="0"/>
          </a:p>
        </p:txBody>
      </p:sp>
      <p:sp>
        <p:nvSpPr>
          <p:cNvPr id="48" name="Shape 17">
            <a:extLst>
              <a:ext uri="{FF2B5EF4-FFF2-40B4-BE49-F238E27FC236}">
                <a16:creationId xmlns:a16="http://schemas.microsoft.com/office/drawing/2014/main" id="{1032F676-3748-7DD6-5964-BA87D7BB4AE6}"/>
              </a:ext>
            </a:extLst>
          </p:cNvPr>
          <p:cNvSpPr/>
          <p:nvPr/>
        </p:nvSpPr>
        <p:spPr>
          <a:xfrm>
            <a:off x="822960" y="42976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18">
            <a:extLst>
              <a:ext uri="{FF2B5EF4-FFF2-40B4-BE49-F238E27FC236}">
                <a16:creationId xmlns:a16="http://schemas.microsoft.com/office/drawing/2014/main" id="{2AED3B12-CCA4-E13B-202B-139582A8AEE6}"/>
              </a:ext>
            </a:extLst>
          </p:cNvPr>
          <p:cNvSpPr/>
          <p:nvPr/>
        </p:nvSpPr>
        <p:spPr>
          <a:xfrm>
            <a:off x="822960" y="43159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Logistics, Energy &amp; Agri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5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0" name="Text 19">
            <a:extLst>
              <a:ext uri="{FF2B5EF4-FFF2-40B4-BE49-F238E27FC236}">
                <a16:creationId xmlns:a16="http://schemas.microsoft.com/office/drawing/2014/main" id="{F3715B0D-929E-3746-7D33-10A948BFEB4D}"/>
              </a:ext>
            </a:extLst>
          </p:cNvPr>
          <p:cNvSpPr/>
          <p:nvPr/>
        </p:nvSpPr>
        <p:spPr>
          <a:xfrm>
            <a:off x="4643120" y="43342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FlowNxt · DiLX · GLEX · Global Trading Solutions · TGIF Agri</a:t>
            </a:r>
            <a:endParaRPr lang="en-US" sz="1050" dirty="0"/>
          </a:p>
        </p:txBody>
      </p:sp>
      <p:sp>
        <p:nvSpPr>
          <p:cNvPr id="51" name="Shape 20">
            <a:extLst>
              <a:ext uri="{FF2B5EF4-FFF2-40B4-BE49-F238E27FC236}">
                <a16:creationId xmlns:a16="http://schemas.microsoft.com/office/drawing/2014/main" id="{EDE80109-64AA-CF8F-D357-F905F7CBBCE1}"/>
              </a:ext>
            </a:extLst>
          </p:cNvPr>
          <p:cNvSpPr/>
          <p:nvPr/>
        </p:nvSpPr>
        <p:spPr>
          <a:xfrm>
            <a:off x="822960" y="47548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21">
            <a:extLst>
              <a:ext uri="{FF2B5EF4-FFF2-40B4-BE49-F238E27FC236}">
                <a16:creationId xmlns:a16="http://schemas.microsoft.com/office/drawing/2014/main" id="{9776B952-A3C5-F570-78B2-8FABB01A70F7}"/>
              </a:ext>
            </a:extLst>
          </p:cNvPr>
          <p:cNvSpPr/>
          <p:nvPr/>
        </p:nvSpPr>
        <p:spPr>
          <a:xfrm>
            <a:off x="822960" y="47731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Health &amp; Biotech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3" name="Text 22">
            <a:extLst>
              <a:ext uri="{FF2B5EF4-FFF2-40B4-BE49-F238E27FC236}">
                <a16:creationId xmlns:a16="http://schemas.microsoft.com/office/drawing/2014/main" id="{89DC9C1F-B4D5-1072-6000-884A7431BD27}"/>
              </a:ext>
            </a:extLst>
          </p:cNvPr>
          <p:cNvSpPr/>
          <p:nvPr/>
        </p:nvSpPr>
        <p:spPr>
          <a:xfrm>
            <a:off x="4643120" y="47914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Lifeness · Datatopia · BugWorks</a:t>
            </a:r>
            <a:endParaRPr lang="en-US" sz="1050" dirty="0"/>
          </a:p>
        </p:txBody>
      </p:sp>
      <p:sp>
        <p:nvSpPr>
          <p:cNvPr id="54" name="Shape 23">
            <a:extLst>
              <a:ext uri="{FF2B5EF4-FFF2-40B4-BE49-F238E27FC236}">
                <a16:creationId xmlns:a16="http://schemas.microsoft.com/office/drawing/2014/main" id="{DD5E2A8D-A91B-FFCF-83AB-CFCFEFA46C3B}"/>
              </a:ext>
            </a:extLst>
          </p:cNvPr>
          <p:cNvSpPr/>
          <p:nvPr/>
        </p:nvSpPr>
        <p:spPr>
          <a:xfrm>
            <a:off x="822960" y="52120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24">
            <a:extLst>
              <a:ext uri="{FF2B5EF4-FFF2-40B4-BE49-F238E27FC236}">
                <a16:creationId xmlns:a16="http://schemas.microsoft.com/office/drawing/2014/main" id="{E5C9A628-4D64-60BD-76E4-C89C2D1981D2}"/>
              </a:ext>
            </a:extLst>
          </p:cNvPr>
          <p:cNvSpPr/>
          <p:nvPr/>
        </p:nvSpPr>
        <p:spPr>
          <a:xfrm>
            <a:off x="822960" y="52303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Workplace &amp; </a:t>
            </a:r>
            <a:r>
              <a:rPr lang="en-US" sz="1300" dirty="0" err="1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EventTech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6" name="Text 25">
            <a:extLst>
              <a:ext uri="{FF2B5EF4-FFF2-40B4-BE49-F238E27FC236}">
                <a16:creationId xmlns:a16="http://schemas.microsoft.com/office/drawing/2014/main" id="{9F84DA86-7E3D-9A83-5FDB-E695B1ADE851}"/>
              </a:ext>
            </a:extLst>
          </p:cNvPr>
          <p:cNvSpPr/>
          <p:nvPr/>
        </p:nvSpPr>
        <p:spPr>
          <a:xfrm>
            <a:off x="4643120" y="52486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ZaveIT · Tappin · Veriate</a:t>
            </a:r>
            <a:endParaRPr lang="en-US" sz="1050" dirty="0"/>
          </a:p>
        </p:txBody>
      </p:sp>
      <p:sp>
        <p:nvSpPr>
          <p:cNvPr id="57" name="Shape 26">
            <a:extLst>
              <a:ext uri="{FF2B5EF4-FFF2-40B4-BE49-F238E27FC236}">
                <a16:creationId xmlns:a16="http://schemas.microsoft.com/office/drawing/2014/main" id="{C5E09FD0-4DB1-2D69-B3D5-A62707270B36}"/>
              </a:ext>
            </a:extLst>
          </p:cNvPr>
          <p:cNvSpPr/>
          <p:nvPr/>
        </p:nvSpPr>
        <p:spPr>
          <a:xfrm>
            <a:off x="822960" y="56692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27">
            <a:extLst>
              <a:ext uri="{FF2B5EF4-FFF2-40B4-BE49-F238E27FC236}">
                <a16:creationId xmlns:a16="http://schemas.microsoft.com/office/drawing/2014/main" id="{EE98E620-4B4C-920E-67F2-B24E3AF87B7D}"/>
              </a:ext>
            </a:extLst>
          </p:cNvPr>
          <p:cNvSpPr/>
          <p:nvPr/>
        </p:nvSpPr>
        <p:spPr>
          <a:xfrm>
            <a:off x="822960" y="56875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Consumer, Retail &amp; Media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9" name="Text 28">
            <a:extLst>
              <a:ext uri="{FF2B5EF4-FFF2-40B4-BE49-F238E27FC236}">
                <a16:creationId xmlns:a16="http://schemas.microsoft.com/office/drawing/2014/main" id="{62B688E4-03A9-FD09-D6C5-BC959E3A4B05}"/>
              </a:ext>
            </a:extLst>
          </p:cNvPr>
          <p:cNvSpPr/>
          <p:nvPr/>
        </p:nvSpPr>
        <p:spPr>
          <a:xfrm>
            <a:off x="4643120" y="57058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Leap · Gateway Animedia · Strong Nation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170"/>
          <p:cNvSpPr/>
          <p:nvPr/>
        </p:nvSpPr>
        <p:spPr>
          <a:xfrm>
            <a:off x="7853598" y="1929384"/>
            <a:ext cx="1757659" cy="4398264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Rectangle 169"/>
          <p:cNvSpPr/>
          <p:nvPr/>
        </p:nvSpPr>
        <p:spPr>
          <a:xfrm>
            <a:off x="4338279" y="1929384"/>
            <a:ext cx="1757659" cy="4398264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Rectangle 168"/>
          <p:cNvSpPr/>
          <p:nvPr/>
        </p:nvSpPr>
        <p:spPr>
          <a:xfrm>
            <a:off x="822960" y="1929384"/>
            <a:ext cx="1757659" cy="4398264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B10019D5-7966-3E24-3C4C-B9645BD05181}"/>
              </a:ext>
            </a:extLst>
          </p:cNvPr>
          <p:cNvSpPr/>
          <p:nvPr/>
        </p:nvSpPr>
        <p:spPr>
          <a:xfrm>
            <a:off x="822960" y="96012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Trusted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AI &amp; Software Engineering partner for Global Enterprises.</a:t>
            </a:r>
            <a:endParaRPr lang="en-US" sz="26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9F80F41-7DEA-1BA2-2F21-E74017D9B0F9}"/>
              </a:ext>
            </a:extLst>
          </p:cNvPr>
          <p:cNvSpPr/>
          <p:nvPr/>
        </p:nvSpPr>
        <p:spPr>
          <a:xfrm>
            <a:off x="822960" y="1828800"/>
            <a:ext cx="10545775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EE92C45-9803-0BD9-1BE8-C25E238F87C9}"/>
              </a:ext>
            </a:extLst>
          </p:cNvPr>
          <p:cNvSpPr/>
          <p:nvPr/>
        </p:nvSpPr>
        <p:spPr>
          <a:xfrm>
            <a:off x="969264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888 Gaming</a:t>
            </a:r>
            <a:endParaRPr lang="en-US" sz="10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969940F-7B20-19A0-A759-9BEFD83DFD34}"/>
              </a:ext>
            </a:extLst>
          </p:cNvPr>
          <p:cNvSpPr/>
          <p:nvPr/>
        </p:nvSpPr>
        <p:spPr>
          <a:xfrm>
            <a:off x="969264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ABR Reservdelar</a:t>
            </a:r>
            <a:endParaRPr lang="en-US" sz="10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8B6E5A6-9C5A-3791-1BA4-02685102223C}"/>
              </a:ext>
            </a:extLst>
          </p:cNvPr>
          <p:cNvSpPr/>
          <p:nvPr/>
        </p:nvSpPr>
        <p:spPr>
          <a:xfrm>
            <a:off x="969264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AD Finland</a:t>
            </a:r>
            <a:endParaRPr lang="en-US" sz="1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C518CBB-A75C-8FA5-72C6-51B28602408D}"/>
              </a:ext>
            </a:extLst>
          </p:cNvPr>
          <p:cNvSpPr/>
          <p:nvPr/>
        </p:nvSpPr>
        <p:spPr>
          <a:xfrm>
            <a:off x="969264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AD Sverige</a:t>
            </a:r>
            <a:endParaRPr lang="en-US" sz="10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93C89BD-7F3F-F349-AFE0-BC1A5BE786D1}"/>
              </a:ext>
            </a:extLst>
          </p:cNvPr>
          <p:cNvSpPr/>
          <p:nvPr/>
        </p:nvSpPr>
        <p:spPr>
          <a:xfrm>
            <a:off x="969264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Agrifirm</a:t>
            </a:r>
            <a:endParaRPr lang="en-US" sz="10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6C5B7E0-8F13-FE28-043F-5E366E1F0BA0}"/>
              </a:ext>
            </a:extLst>
          </p:cNvPr>
          <p:cNvSpPr/>
          <p:nvPr/>
        </p:nvSpPr>
        <p:spPr>
          <a:xfrm>
            <a:off x="969264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AMT Automotive</a:t>
            </a:r>
            <a:endParaRPr lang="en-US" sz="1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483C7D2-1878-4279-7461-9807DF78F213}"/>
              </a:ext>
            </a:extLst>
          </p:cNvPr>
          <p:cNvSpPr/>
          <p:nvPr/>
        </p:nvSpPr>
        <p:spPr>
          <a:xfrm>
            <a:off x="969264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ARI</a:t>
            </a:r>
            <a:endParaRPr lang="en-US" sz="10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141975E1-664D-2A29-5980-1EBC67B3C8F9}"/>
              </a:ext>
            </a:extLst>
          </p:cNvPr>
          <p:cNvSpPr/>
          <p:nvPr/>
        </p:nvSpPr>
        <p:spPr>
          <a:xfrm>
            <a:off x="969264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Arrend Leasing</a:t>
            </a:r>
            <a:endParaRPr lang="en-US" sz="10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A1A0C84C-21AC-B8E1-149E-4E0E40A1DA74}"/>
              </a:ext>
            </a:extLst>
          </p:cNvPr>
          <p:cNvSpPr/>
          <p:nvPr/>
        </p:nvSpPr>
        <p:spPr>
          <a:xfrm>
            <a:off x="969264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Atos</a:t>
            </a:r>
            <a:endParaRPr lang="en-US" sz="1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A32C815-EE46-D9D3-7E5C-F85B0B808525}"/>
              </a:ext>
            </a:extLst>
          </p:cNvPr>
          <p:cNvSpPr/>
          <p:nvPr/>
        </p:nvSpPr>
        <p:spPr>
          <a:xfrm>
            <a:off x="969264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Atoy</a:t>
            </a:r>
            <a:endParaRPr lang="en-US" sz="10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B87989E-2B2F-B839-3639-FFDF0FCABD90}"/>
              </a:ext>
            </a:extLst>
          </p:cNvPr>
          <p:cNvSpPr/>
          <p:nvPr/>
        </p:nvSpPr>
        <p:spPr>
          <a:xfrm>
            <a:off x="969264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Auto-Guru</a:t>
            </a:r>
            <a:endParaRPr lang="en-US" sz="10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74FC474-6937-2CC6-1999-EFD9221E05F2}"/>
              </a:ext>
            </a:extLst>
          </p:cNvPr>
          <p:cNvSpPr/>
          <p:nvPr/>
        </p:nvSpPr>
        <p:spPr>
          <a:xfrm>
            <a:off x="969264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AUTODOC</a:t>
            </a:r>
            <a:endParaRPr lang="en-US" sz="1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0A79060-5CE2-A4D6-40A8-D22B33474481}"/>
              </a:ext>
            </a:extLst>
          </p:cNvPr>
          <p:cNvSpPr/>
          <p:nvPr/>
        </p:nvSpPr>
        <p:spPr>
          <a:xfrm>
            <a:off x="969264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AutoIT</a:t>
            </a:r>
            <a:endParaRPr lang="en-US" sz="10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1066F206-14F3-E4E0-A263-8BEA80928FDD}"/>
              </a:ext>
            </a:extLst>
          </p:cNvPr>
          <p:cNvSpPr/>
          <p:nvPr/>
        </p:nvSpPr>
        <p:spPr>
          <a:xfrm>
            <a:off x="969264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AutoPass</a:t>
            </a:r>
            <a:endParaRPr lang="en-US" sz="10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AFA8BD07-4146-4F54-D487-1E90B0022D6A}"/>
              </a:ext>
            </a:extLst>
          </p:cNvPr>
          <p:cNvSpPr/>
          <p:nvPr/>
        </p:nvSpPr>
        <p:spPr>
          <a:xfrm>
            <a:off x="969264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Autotelex</a:t>
            </a:r>
            <a:endParaRPr lang="en-US" sz="1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C3A2B2B-2597-F39B-A233-271E2EFE6489}"/>
              </a:ext>
            </a:extLst>
          </p:cNvPr>
          <p:cNvSpPr/>
          <p:nvPr/>
        </p:nvSpPr>
        <p:spPr>
          <a:xfrm>
            <a:off x="969264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Avis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EE133753-50F4-B077-4F24-826FBD885C52}"/>
              </a:ext>
            </a:extLst>
          </p:cNvPr>
          <p:cNvSpPr/>
          <p:nvPr/>
        </p:nvSpPr>
        <p:spPr>
          <a:xfrm>
            <a:off x="2726893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Bandel</a:t>
            </a:r>
            <a:endParaRPr lang="en-US" sz="10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9EC37F72-C52E-6742-D509-220A57E7EE3D}"/>
              </a:ext>
            </a:extLst>
          </p:cNvPr>
          <p:cNvSpPr/>
          <p:nvPr/>
        </p:nvSpPr>
        <p:spPr>
          <a:xfrm>
            <a:off x="2726893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Biluppgifter</a:t>
            </a:r>
            <a:endParaRPr lang="en-US" sz="10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8F2B49B-73D9-936C-35A9-ACDDFD1196CD}"/>
              </a:ext>
            </a:extLst>
          </p:cNvPr>
          <p:cNvSpPr/>
          <p:nvPr/>
        </p:nvSpPr>
        <p:spPr>
          <a:xfrm>
            <a:off x="2726893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Broman Group</a:t>
            </a:r>
            <a:endParaRPr lang="en-US" sz="10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26AB6E22-6978-E766-C267-653D62F43A8B}"/>
              </a:ext>
            </a:extLst>
          </p:cNvPr>
          <p:cNvSpPr/>
          <p:nvPr/>
        </p:nvSpPr>
        <p:spPr>
          <a:xfrm>
            <a:off x="2726893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Budweg</a:t>
            </a:r>
            <a:endParaRPr lang="en-US" sz="10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839A1436-817B-0FD8-092D-24C826A8EA86}"/>
              </a:ext>
            </a:extLst>
          </p:cNvPr>
          <p:cNvSpPr/>
          <p:nvPr/>
        </p:nvSpPr>
        <p:spPr>
          <a:xfrm>
            <a:off x="2726893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CABAS</a:t>
            </a:r>
            <a:endParaRPr lang="en-US" sz="10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FD7E113C-AA7F-54D9-A6D3-1BCC16D0DE9B}"/>
              </a:ext>
            </a:extLst>
          </p:cNvPr>
          <p:cNvSpPr/>
          <p:nvPr/>
        </p:nvSpPr>
        <p:spPr>
          <a:xfrm>
            <a:off x="2726893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Cox Automotive</a:t>
            </a:r>
            <a:endParaRPr lang="en-US" sz="10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56745B11-A642-4DE1-ACF7-52A3EF33F1A9}"/>
              </a:ext>
            </a:extLst>
          </p:cNvPr>
          <p:cNvSpPr/>
          <p:nvPr/>
        </p:nvSpPr>
        <p:spPr>
          <a:xfrm>
            <a:off x="2726893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Delespesialisten</a:t>
            </a:r>
            <a:endParaRPr lang="en-US" sz="10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590682E5-CE15-3B94-3941-7EB76CFB7E37}"/>
              </a:ext>
            </a:extLst>
          </p:cNvPr>
          <p:cNvSpPr/>
          <p:nvPr/>
        </p:nvSpPr>
        <p:spPr>
          <a:xfrm>
            <a:off x="2726893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Digia</a:t>
            </a:r>
            <a:endParaRPr lang="en-US" sz="10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3557CC98-3738-9C2C-BD29-B243E540D973}"/>
              </a:ext>
            </a:extLst>
          </p:cNvPr>
          <p:cNvSpPr/>
          <p:nvPr/>
        </p:nvSpPr>
        <p:spPr>
          <a:xfrm>
            <a:off x="2726893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Ebusco</a:t>
            </a:r>
            <a:endParaRPr lang="en-US" sz="100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62A435BF-1A0D-4F63-6B64-5F676B50B33B}"/>
              </a:ext>
            </a:extLst>
          </p:cNvPr>
          <p:cNvSpPr/>
          <p:nvPr/>
        </p:nvSpPr>
        <p:spPr>
          <a:xfrm>
            <a:off x="2726893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Elsevier</a:t>
            </a:r>
            <a:endParaRPr lang="en-US" sz="100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C862AED6-00A7-777A-9087-DAD7C5AC9226}"/>
              </a:ext>
            </a:extLst>
          </p:cNvPr>
          <p:cNvSpPr/>
          <p:nvPr/>
        </p:nvSpPr>
        <p:spPr>
          <a:xfrm>
            <a:off x="2726893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Euromaster</a:t>
            </a:r>
            <a:endParaRPr lang="en-US" sz="10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84FF491C-9059-48C8-5E25-637F59458532}"/>
              </a:ext>
            </a:extLst>
          </p:cNvPr>
          <p:cNvSpPr/>
          <p:nvPr/>
        </p:nvSpPr>
        <p:spPr>
          <a:xfrm>
            <a:off x="2726893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Formula Automotive</a:t>
            </a:r>
            <a:endParaRPr lang="en-US" sz="10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7EDAFB65-1F06-E903-678A-3307A6677DF2}"/>
              </a:ext>
            </a:extLst>
          </p:cNvPr>
          <p:cNvSpPr/>
          <p:nvPr/>
        </p:nvSpPr>
        <p:spPr>
          <a:xfrm>
            <a:off x="2726893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Friesland Lease</a:t>
            </a:r>
            <a:endParaRPr lang="en-US" sz="10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23E3F4A9-CE59-70E8-0D26-045A7C189330}"/>
              </a:ext>
            </a:extLst>
          </p:cNvPr>
          <p:cNvSpPr/>
          <p:nvPr/>
        </p:nvSpPr>
        <p:spPr>
          <a:xfrm>
            <a:off x="2726893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FTZ</a:t>
            </a:r>
            <a:endParaRPr lang="en-US" sz="10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D7ED325E-415E-1923-2FAD-F64CCC4FCC96}"/>
              </a:ext>
            </a:extLst>
          </p:cNvPr>
          <p:cNvSpPr/>
          <p:nvPr/>
        </p:nvSpPr>
        <p:spPr>
          <a:xfrm>
            <a:off x="2726893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Ghistelinck</a:t>
            </a:r>
            <a:endParaRPr lang="en-US" sz="1000" dirty="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9E06B612-1396-022A-0947-ABC3B2EB4315}"/>
              </a:ext>
            </a:extLst>
          </p:cNvPr>
          <p:cNvSpPr/>
          <p:nvPr/>
        </p:nvSpPr>
        <p:spPr>
          <a:xfrm>
            <a:off x="2726893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GO Parts</a:t>
            </a:r>
            <a:endParaRPr lang="en-US" sz="100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C824CC14-81A9-5788-A2E3-A95B0153E346}"/>
              </a:ext>
            </a:extLst>
          </p:cNvPr>
          <p:cNvSpPr/>
          <p:nvPr/>
        </p:nvSpPr>
        <p:spPr>
          <a:xfrm>
            <a:off x="4484522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Green Source</a:t>
            </a:r>
            <a:endParaRPr lang="en-US" sz="1000" dirty="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8C4AC5C1-83D8-004A-A3FF-851C5BCCA57C}"/>
              </a:ext>
            </a:extLst>
          </p:cNvPr>
          <p:cNvSpPr/>
          <p:nvPr/>
        </p:nvSpPr>
        <p:spPr>
          <a:xfrm>
            <a:off x="4484522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Groupauto</a:t>
            </a:r>
            <a:endParaRPr lang="en-US" sz="1000" dirty="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81C29A00-536D-4977-82C7-9EE9A7975D52}"/>
              </a:ext>
            </a:extLst>
          </p:cNvPr>
          <p:cNvSpPr/>
          <p:nvPr/>
        </p:nvSpPr>
        <p:spPr>
          <a:xfrm>
            <a:off x="4484522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GSF Car Parts</a:t>
            </a:r>
            <a:endParaRPr lang="en-US" sz="1000" dirty="0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386E7732-54B9-AE71-F5F9-01EBB0AB8714}"/>
              </a:ext>
            </a:extLst>
          </p:cNvPr>
          <p:cNvSpPr/>
          <p:nvPr/>
        </p:nvSpPr>
        <p:spPr>
          <a:xfrm>
            <a:off x="4484522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Hitachi</a:t>
            </a:r>
            <a:endParaRPr lang="en-US" sz="1000" dirty="0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1F8ACFF4-7AFA-11B2-B388-918169489E8A}"/>
              </a:ext>
            </a:extLst>
          </p:cNvPr>
          <p:cNvSpPr/>
          <p:nvPr/>
        </p:nvSpPr>
        <p:spPr>
          <a:xfrm>
            <a:off x="4484522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HL Group</a:t>
            </a:r>
            <a:endParaRPr lang="en-US" sz="1000" dirty="0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862FF7D9-ECE8-45F5-309E-B0CF89DCB207}"/>
              </a:ext>
            </a:extLst>
          </p:cNvPr>
          <p:cNvSpPr/>
          <p:nvPr/>
        </p:nvSpPr>
        <p:spPr>
          <a:xfrm>
            <a:off x="4484522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Holman</a:t>
            </a:r>
            <a:endParaRPr lang="en-US" sz="1000" dirty="0"/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19697FEC-6FAB-1FC4-CBD7-7215212E9FD8}"/>
              </a:ext>
            </a:extLst>
          </p:cNvPr>
          <p:cNvSpPr/>
          <p:nvPr/>
        </p:nvSpPr>
        <p:spPr>
          <a:xfrm>
            <a:off x="4484522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HSBC</a:t>
            </a:r>
            <a:endParaRPr lang="en-US" sz="1000" dirty="0"/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EA161C7A-846E-1B57-CC63-36BFABF5C779}"/>
              </a:ext>
            </a:extLst>
          </p:cNvPr>
          <p:cNvSpPr/>
          <p:nvPr/>
        </p:nvSpPr>
        <p:spPr>
          <a:xfrm>
            <a:off x="4484522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IKEA</a:t>
            </a:r>
            <a:endParaRPr lang="en-US" sz="1000" dirty="0"/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7EC6DC4D-CB74-0BE5-DA18-315443F0D800}"/>
              </a:ext>
            </a:extLst>
          </p:cNvPr>
          <p:cNvSpPr/>
          <p:nvPr/>
        </p:nvSpPr>
        <p:spPr>
          <a:xfrm>
            <a:off x="4484522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Inter Cars</a:t>
            </a:r>
            <a:endParaRPr lang="en-US" sz="1000" dirty="0"/>
          </a:p>
        </p:txBody>
      </p:sp>
      <p:sp>
        <p:nvSpPr>
          <p:cNvPr id="45" name="Text 43">
            <a:extLst>
              <a:ext uri="{FF2B5EF4-FFF2-40B4-BE49-F238E27FC236}">
                <a16:creationId xmlns:a16="http://schemas.microsoft.com/office/drawing/2014/main" id="{CB67B8D8-E21B-3D73-2725-9A613771A5EA}"/>
              </a:ext>
            </a:extLst>
          </p:cNvPr>
          <p:cNvSpPr/>
          <p:nvPr/>
        </p:nvSpPr>
        <p:spPr>
          <a:xfrm>
            <a:off x="4484522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Kaha</a:t>
            </a:r>
            <a:endParaRPr lang="en-US" sz="1000" dirty="0"/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7B8D2FB9-80EC-18CB-C1A7-F07482638806}"/>
              </a:ext>
            </a:extLst>
          </p:cNvPr>
          <p:cNvSpPr/>
          <p:nvPr/>
        </p:nvSpPr>
        <p:spPr>
          <a:xfrm>
            <a:off x="4484522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Katsastus</a:t>
            </a:r>
            <a:endParaRPr lang="en-US" sz="1000" dirty="0"/>
          </a:p>
        </p:txBody>
      </p:sp>
      <p:sp>
        <p:nvSpPr>
          <p:cNvPr id="47" name="Text 45">
            <a:extLst>
              <a:ext uri="{FF2B5EF4-FFF2-40B4-BE49-F238E27FC236}">
                <a16:creationId xmlns:a16="http://schemas.microsoft.com/office/drawing/2014/main" id="{0A08FEE6-148E-8D1C-01C2-788336161AAE}"/>
              </a:ext>
            </a:extLst>
          </p:cNvPr>
          <p:cNvSpPr/>
          <p:nvPr/>
        </p:nvSpPr>
        <p:spPr>
          <a:xfrm>
            <a:off x="4484522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Keyloop</a:t>
            </a:r>
            <a:endParaRPr lang="en-US" sz="1000" dirty="0"/>
          </a:p>
        </p:txBody>
      </p:sp>
      <p:sp>
        <p:nvSpPr>
          <p:cNvPr id="48" name="Text 46">
            <a:extLst>
              <a:ext uri="{FF2B5EF4-FFF2-40B4-BE49-F238E27FC236}">
                <a16:creationId xmlns:a16="http://schemas.microsoft.com/office/drawing/2014/main" id="{00C9DBFE-0681-AF78-F567-17E1DA99D334}"/>
              </a:ext>
            </a:extLst>
          </p:cNvPr>
          <p:cNvSpPr/>
          <p:nvPr/>
        </p:nvSpPr>
        <p:spPr>
          <a:xfrm>
            <a:off x="4484522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KGK</a:t>
            </a:r>
            <a:endParaRPr lang="en-US" sz="1000" dirty="0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6FA22C51-B1AE-672E-88B1-E1114DB0D8E6}"/>
              </a:ext>
            </a:extLst>
          </p:cNvPr>
          <p:cNvSpPr/>
          <p:nvPr/>
        </p:nvSpPr>
        <p:spPr>
          <a:xfrm>
            <a:off x="4484522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Knovel</a:t>
            </a:r>
            <a:endParaRPr lang="en-US" sz="1000" dirty="0"/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1EAD5429-5238-9A94-6A4B-C54471D8C7AE}"/>
              </a:ext>
            </a:extLst>
          </p:cNvPr>
          <p:cNvSpPr/>
          <p:nvPr/>
        </p:nvSpPr>
        <p:spPr>
          <a:xfrm>
            <a:off x="4484522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Koivunen</a:t>
            </a:r>
            <a:endParaRPr lang="en-US" sz="1000" dirty="0"/>
          </a:p>
        </p:txBody>
      </p:sp>
      <p:sp>
        <p:nvSpPr>
          <p:cNvPr id="51" name="Text 49">
            <a:extLst>
              <a:ext uri="{FF2B5EF4-FFF2-40B4-BE49-F238E27FC236}">
                <a16:creationId xmlns:a16="http://schemas.microsoft.com/office/drawing/2014/main" id="{27FE3678-B029-A189-6CC1-222DA691D8C9}"/>
              </a:ext>
            </a:extLst>
          </p:cNvPr>
          <p:cNvSpPr/>
          <p:nvPr/>
        </p:nvSpPr>
        <p:spPr>
          <a:xfrm>
            <a:off x="4484522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Koskamp</a:t>
            </a:r>
            <a:endParaRPr lang="en-US" sz="1000" dirty="0"/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3F97E441-7DD2-8E7B-C025-0F62440E795F}"/>
              </a:ext>
            </a:extLst>
          </p:cNvPr>
          <p:cNvSpPr/>
          <p:nvPr/>
        </p:nvSpPr>
        <p:spPr>
          <a:xfrm>
            <a:off x="6242152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KPN</a:t>
            </a:r>
            <a:endParaRPr lang="en-US" sz="1000" dirty="0"/>
          </a:p>
        </p:txBody>
      </p:sp>
      <p:sp>
        <p:nvSpPr>
          <p:cNvPr id="53" name="Text 51">
            <a:extLst>
              <a:ext uri="{FF2B5EF4-FFF2-40B4-BE49-F238E27FC236}">
                <a16:creationId xmlns:a16="http://schemas.microsoft.com/office/drawing/2014/main" id="{0F8F65D7-5204-BC80-71AB-2207415959B2}"/>
              </a:ext>
            </a:extLst>
          </p:cNvPr>
          <p:cNvSpPr/>
          <p:nvPr/>
        </p:nvSpPr>
        <p:spPr>
          <a:xfrm>
            <a:off x="6242152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Kverneland Bil</a:t>
            </a:r>
            <a:endParaRPr lang="en-US" sz="1000" dirty="0"/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F3FB8735-E2C0-F451-6F7F-AD8956C4D72F}"/>
              </a:ext>
            </a:extLst>
          </p:cNvPr>
          <p:cNvSpPr/>
          <p:nvPr/>
        </p:nvSpPr>
        <p:spPr>
          <a:xfrm>
            <a:off x="6242152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Limitless</a:t>
            </a:r>
            <a:endParaRPr lang="en-US" sz="1000" dirty="0"/>
          </a:p>
        </p:txBody>
      </p:sp>
      <p:sp>
        <p:nvSpPr>
          <p:cNvPr id="55" name="Text 53">
            <a:extLst>
              <a:ext uri="{FF2B5EF4-FFF2-40B4-BE49-F238E27FC236}">
                <a16:creationId xmlns:a16="http://schemas.microsoft.com/office/drawing/2014/main" id="{90231919-7BF9-9BB0-BE5E-78BAA85516C7}"/>
              </a:ext>
            </a:extLst>
          </p:cNvPr>
          <p:cNvSpPr/>
          <p:nvPr/>
        </p:nvSpPr>
        <p:spPr>
          <a:xfrm>
            <a:off x="6242152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LKQ</a:t>
            </a:r>
            <a:endParaRPr lang="en-US" sz="1000" dirty="0"/>
          </a:p>
        </p:txBody>
      </p:sp>
      <p:sp>
        <p:nvSpPr>
          <p:cNvPr id="56" name="Text 54">
            <a:extLst>
              <a:ext uri="{FF2B5EF4-FFF2-40B4-BE49-F238E27FC236}">
                <a16:creationId xmlns:a16="http://schemas.microsoft.com/office/drawing/2014/main" id="{03DD90FB-6D22-EDBC-BF58-500A02A811C1}"/>
              </a:ext>
            </a:extLst>
          </p:cNvPr>
          <p:cNvSpPr/>
          <p:nvPr/>
        </p:nvSpPr>
        <p:spPr>
          <a:xfrm>
            <a:off x="6242152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McAfee</a:t>
            </a:r>
            <a:endParaRPr lang="en-US" sz="1000" dirty="0"/>
          </a:p>
        </p:txBody>
      </p:sp>
      <p:sp>
        <p:nvSpPr>
          <p:cNvPr id="57" name="Text 55">
            <a:extLst>
              <a:ext uri="{FF2B5EF4-FFF2-40B4-BE49-F238E27FC236}">
                <a16:creationId xmlns:a16="http://schemas.microsoft.com/office/drawing/2014/main" id="{5535799E-B30F-DA3A-328D-BE01EF57ACA2}"/>
              </a:ext>
            </a:extLst>
          </p:cNvPr>
          <p:cNvSpPr/>
          <p:nvPr/>
        </p:nvSpPr>
        <p:spPr>
          <a:xfrm>
            <a:off x="6242152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MECA</a:t>
            </a:r>
            <a:endParaRPr lang="en-US" sz="1000" dirty="0"/>
          </a:p>
        </p:txBody>
      </p:sp>
      <p:sp>
        <p:nvSpPr>
          <p:cNvPr id="58" name="Text 56">
            <a:extLst>
              <a:ext uri="{FF2B5EF4-FFF2-40B4-BE49-F238E27FC236}">
                <a16:creationId xmlns:a16="http://schemas.microsoft.com/office/drawing/2014/main" id="{06F322FB-44C6-0A37-2655-07070D5C4D1E}"/>
              </a:ext>
            </a:extLst>
          </p:cNvPr>
          <p:cNvSpPr/>
          <p:nvPr/>
        </p:nvSpPr>
        <p:spPr>
          <a:xfrm>
            <a:off x="6242152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MEKO</a:t>
            </a:r>
            <a:endParaRPr lang="en-US" sz="1000" dirty="0"/>
          </a:p>
        </p:txBody>
      </p:sp>
      <p:sp>
        <p:nvSpPr>
          <p:cNvPr id="59" name="Text 57">
            <a:extLst>
              <a:ext uri="{FF2B5EF4-FFF2-40B4-BE49-F238E27FC236}">
                <a16:creationId xmlns:a16="http://schemas.microsoft.com/office/drawing/2014/main" id="{C2F9DA98-EC7B-D46A-787D-BA5B363E259C}"/>
              </a:ext>
            </a:extLst>
          </p:cNvPr>
          <p:cNvSpPr/>
          <p:nvPr/>
        </p:nvSpPr>
        <p:spPr>
          <a:xfrm>
            <a:off x="6242152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Mekonomen</a:t>
            </a:r>
            <a:endParaRPr lang="en-US" sz="1000" dirty="0"/>
          </a:p>
        </p:txBody>
      </p:sp>
      <p:sp>
        <p:nvSpPr>
          <p:cNvPr id="60" name="Text 58">
            <a:extLst>
              <a:ext uri="{FF2B5EF4-FFF2-40B4-BE49-F238E27FC236}">
                <a16:creationId xmlns:a16="http://schemas.microsoft.com/office/drawing/2014/main" id="{C9174DE4-3AFE-4EFC-8B0C-31CD05D9B55C}"/>
              </a:ext>
            </a:extLst>
          </p:cNvPr>
          <p:cNvSpPr/>
          <p:nvPr/>
        </p:nvSpPr>
        <p:spPr>
          <a:xfrm>
            <a:off x="6242152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Mercantile</a:t>
            </a:r>
            <a:endParaRPr lang="en-US" sz="1000" dirty="0"/>
          </a:p>
        </p:txBody>
      </p:sp>
      <p:sp>
        <p:nvSpPr>
          <p:cNvPr id="61" name="Text 59">
            <a:extLst>
              <a:ext uri="{FF2B5EF4-FFF2-40B4-BE49-F238E27FC236}">
                <a16:creationId xmlns:a16="http://schemas.microsoft.com/office/drawing/2014/main" id="{15E2E241-F331-FC23-C36D-592D35C57E21}"/>
              </a:ext>
            </a:extLst>
          </p:cNvPr>
          <p:cNvSpPr/>
          <p:nvPr/>
        </p:nvSpPr>
        <p:spPr>
          <a:xfrm>
            <a:off x="6242152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Michelin</a:t>
            </a:r>
            <a:endParaRPr lang="en-US" sz="1000" dirty="0"/>
          </a:p>
        </p:txBody>
      </p:sp>
      <p:sp>
        <p:nvSpPr>
          <p:cNvPr id="62" name="Text 60">
            <a:extLst>
              <a:ext uri="{FF2B5EF4-FFF2-40B4-BE49-F238E27FC236}">
                <a16:creationId xmlns:a16="http://schemas.microsoft.com/office/drawing/2014/main" id="{BCB93D76-F47A-E812-E139-ECE85D3ACD10}"/>
              </a:ext>
            </a:extLst>
          </p:cNvPr>
          <p:cNvSpPr/>
          <p:nvPr/>
        </p:nvSpPr>
        <p:spPr>
          <a:xfrm>
            <a:off x="6242152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Mobivia</a:t>
            </a:r>
            <a:endParaRPr lang="en-US" sz="1000" dirty="0"/>
          </a:p>
        </p:txBody>
      </p:sp>
      <p:sp>
        <p:nvSpPr>
          <p:cNvPr id="63" name="Text 61">
            <a:extLst>
              <a:ext uri="{FF2B5EF4-FFF2-40B4-BE49-F238E27FC236}">
                <a16:creationId xmlns:a16="http://schemas.microsoft.com/office/drawing/2014/main" id="{B0E78CD1-B9A2-BFD5-BF54-559F70CF8519}"/>
              </a:ext>
            </a:extLst>
          </p:cNvPr>
          <p:cNvSpPr/>
          <p:nvPr/>
        </p:nvSpPr>
        <p:spPr>
          <a:xfrm>
            <a:off x="6242152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Motoral</a:t>
            </a:r>
            <a:endParaRPr lang="en-US" sz="1000" dirty="0"/>
          </a:p>
        </p:txBody>
      </p:sp>
      <p:sp>
        <p:nvSpPr>
          <p:cNvPr id="64" name="Text 62">
            <a:extLst>
              <a:ext uri="{FF2B5EF4-FFF2-40B4-BE49-F238E27FC236}">
                <a16:creationId xmlns:a16="http://schemas.microsoft.com/office/drawing/2014/main" id="{3143273E-1064-9845-7479-578C59A8F7B1}"/>
              </a:ext>
            </a:extLst>
          </p:cNvPr>
          <p:cNvSpPr/>
          <p:nvPr/>
        </p:nvSpPr>
        <p:spPr>
          <a:xfrm>
            <a:off x="6242152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Navitrans</a:t>
            </a:r>
            <a:endParaRPr lang="en-US" sz="1000" dirty="0"/>
          </a:p>
        </p:txBody>
      </p:sp>
      <p:sp>
        <p:nvSpPr>
          <p:cNvPr id="65" name="Text 63">
            <a:extLst>
              <a:ext uri="{FF2B5EF4-FFF2-40B4-BE49-F238E27FC236}">
                <a16:creationId xmlns:a16="http://schemas.microsoft.com/office/drawing/2014/main" id="{79021098-9190-CE75-C57F-62E1776731A8}"/>
              </a:ext>
            </a:extLst>
          </p:cNvPr>
          <p:cNvSpPr/>
          <p:nvPr/>
        </p:nvSpPr>
        <p:spPr>
          <a:xfrm>
            <a:off x="6242152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Neste</a:t>
            </a:r>
            <a:endParaRPr lang="en-US" sz="1000" dirty="0"/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D58C2A4F-CBA7-4BA0-3150-0AC651496514}"/>
              </a:ext>
            </a:extLst>
          </p:cNvPr>
          <p:cNvSpPr/>
          <p:nvPr/>
        </p:nvSpPr>
        <p:spPr>
          <a:xfrm>
            <a:off x="6242152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Nuts Group</a:t>
            </a:r>
            <a:endParaRPr lang="en-US" sz="1000" dirty="0"/>
          </a:p>
        </p:txBody>
      </p:sp>
      <p:sp>
        <p:nvSpPr>
          <p:cNvPr id="67" name="Text 65">
            <a:extLst>
              <a:ext uri="{FF2B5EF4-FFF2-40B4-BE49-F238E27FC236}">
                <a16:creationId xmlns:a16="http://schemas.microsoft.com/office/drawing/2014/main" id="{B0828125-3E2F-69CE-D7B4-8E9C6CC710BA}"/>
              </a:ext>
            </a:extLst>
          </p:cNvPr>
          <p:cNvSpPr/>
          <p:nvPr/>
        </p:nvSpPr>
        <p:spPr>
          <a:xfrm>
            <a:off x="6242152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Örum</a:t>
            </a:r>
            <a:endParaRPr lang="en-US" sz="1000" dirty="0"/>
          </a:p>
        </p:txBody>
      </p:sp>
      <p:sp>
        <p:nvSpPr>
          <p:cNvPr id="68" name="Text 66">
            <a:extLst>
              <a:ext uri="{FF2B5EF4-FFF2-40B4-BE49-F238E27FC236}">
                <a16:creationId xmlns:a16="http://schemas.microsoft.com/office/drawing/2014/main" id="{9CF7E808-4D76-1CF2-63C9-D9F26D8732A0}"/>
              </a:ext>
            </a:extLst>
          </p:cNvPr>
          <p:cNvSpPr/>
          <p:nvPr/>
        </p:nvSpPr>
        <p:spPr>
          <a:xfrm>
            <a:off x="7999781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Partly</a:t>
            </a:r>
            <a:endParaRPr lang="en-US" sz="1000" dirty="0"/>
          </a:p>
        </p:txBody>
      </p:sp>
      <p:sp>
        <p:nvSpPr>
          <p:cNvPr id="69" name="Text 67">
            <a:extLst>
              <a:ext uri="{FF2B5EF4-FFF2-40B4-BE49-F238E27FC236}">
                <a16:creationId xmlns:a16="http://schemas.microsoft.com/office/drawing/2014/main" id="{CBD45D58-FE8A-C4FF-6B72-C445BF77DD68}"/>
              </a:ext>
            </a:extLst>
          </p:cNvPr>
          <p:cNvSpPr/>
          <p:nvPr/>
        </p:nvSpPr>
        <p:spPr>
          <a:xfrm>
            <a:off x="7999781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PartsFinder365</a:t>
            </a:r>
            <a:endParaRPr lang="en-US" sz="1000" dirty="0"/>
          </a:p>
        </p:txBody>
      </p:sp>
      <p:sp>
        <p:nvSpPr>
          <p:cNvPr id="70" name="Text 68">
            <a:extLst>
              <a:ext uri="{FF2B5EF4-FFF2-40B4-BE49-F238E27FC236}">
                <a16:creationId xmlns:a16="http://schemas.microsoft.com/office/drawing/2014/main" id="{2EBCB5A5-5169-316C-D65E-4943D0795835}"/>
              </a:ext>
            </a:extLst>
          </p:cNvPr>
          <p:cNvSpPr/>
          <p:nvPr/>
        </p:nvSpPr>
        <p:spPr>
          <a:xfrm>
            <a:off x="7999781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Pertemps</a:t>
            </a:r>
            <a:endParaRPr lang="en-US" sz="1000" dirty="0"/>
          </a:p>
        </p:txBody>
      </p:sp>
      <p:sp>
        <p:nvSpPr>
          <p:cNvPr id="71" name="Text 69">
            <a:extLst>
              <a:ext uri="{FF2B5EF4-FFF2-40B4-BE49-F238E27FC236}">
                <a16:creationId xmlns:a16="http://schemas.microsoft.com/office/drawing/2014/main" id="{68CA45A2-4572-63AC-37D9-DFE4B6BEFF10}"/>
              </a:ext>
            </a:extLst>
          </p:cNvPr>
          <p:cNvSpPr/>
          <p:nvPr/>
        </p:nvSpPr>
        <p:spPr>
          <a:xfrm>
            <a:off x="7999781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PilotGo</a:t>
            </a:r>
            <a:endParaRPr lang="en-US" sz="1000" dirty="0"/>
          </a:p>
        </p:txBody>
      </p:sp>
      <p:sp>
        <p:nvSpPr>
          <p:cNvPr id="72" name="Text 70">
            <a:extLst>
              <a:ext uri="{FF2B5EF4-FFF2-40B4-BE49-F238E27FC236}">
                <a16:creationId xmlns:a16="http://schemas.microsoft.com/office/drawing/2014/main" id="{0E2228B7-2C90-6740-4B29-06B297B8A2C7}"/>
              </a:ext>
            </a:extLst>
          </p:cNvPr>
          <p:cNvSpPr/>
          <p:nvPr/>
        </p:nvSpPr>
        <p:spPr>
          <a:xfrm>
            <a:off x="7999781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Pioneer</a:t>
            </a:r>
            <a:endParaRPr lang="en-US" sz="1000" dirty="0"/>
          </a:p>
        </p:txBody>
      </p:sp>
      <p:sp>
        <p:nvSpPr>
          <p:cNvPr id="73" name="Text 71">
            <a:extLst>
              <a:ext uri="{FF2B5EF4-FFF2-40B4-BE49-F238E27FC236}">
                <a16:creationId xmlns:a16="http://schemas.microsoft.com/office/drawing/2014/main" id="{CCA23B47-8E15-E9DC-A891-1C5A07622BE5}"/>
              </a:ext>
            </a:extLst>
          </p:cNvPr>
          <p:cNvSpPr/>
          <p:nvPr/>
        </p:nvSpPr>
        <p:spPr>
          <a:xfrm>
            <a:off x="7999781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PostNL</a:t>
            </a:r>
            <a:endParaRPr lang="en-US" sz="1000" dirty="0"/>
          </a:p>
        </p:txBody>
      </p:sp>
      <p:sp>
        <p:nvSpPr>
          <p:cNvPr id="116" name="Text 72">
            <a:extLst>
              <a:ext uri="{FF2B5EF4-FFF2-40B4-BE49-F238E27FC236}">
                <a16:creationId xmlns:a16="http://schemas.microsoft.com/office/drawing/2014/main" id="{FB8E791A-91D0-5680-74BC-0BB5686DFA2D}"/>
              </a:ext>
            </a:extLst>
          </p:cNvPr>
          <p:cNvSpPr/>
          <p:nvPr/>
        </p:nvSpPr>
        <p:spPr>
          <a:xfrm>
            <a:off x="7999781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Proactive Gaming</a:t>
            </a:r>
            <a:endParaRPr lang="en-US" sz="1000" dirty="0"/>
          </a:p>
        </p:txBody>
      </p:sp>
      <p:sp>
        <p:nvSpPr>
          <p:cNvPr id="117" name="Text 73">
            <a:extLst>
              <a:ext uri="{FF2B5EF4-FFF2-40B4-BE49-F238E27FC236}">
                <a16:creationId xmlns:a16="http://schemas.microsoft.com/office/drawing/2014/main" id="{BB56ED4E-AD99-6016-5516-A235008D5D65}"/>
              </a:ext>
            </a:extLst>
          </p:cNvPr>
          <p:cNvSpPr/>
          <p:nvPr/>
        </p:nvSpPr>
        <p:spPr>
          <a:xfrm>
            <a:off x="7999781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RøhneSelmer</a:t>
            </a:r>
            <a:endParaRPr lang="en-US" sz="1000" dirty="0"/>
          </a:p>
        </p:txBody>
      </p:sp>
      <p:sp>
        <p:nvSpPr>
          <p:cNvPr id="118" name="Text 74">
            <a:extLst>
              <a:ext uri="{FF2B5EF4-FFF2-40B4-BE49-F238E27FC236}">
                <a16:creationId xmlns:a16="http://schemas.microsoft.com/office/drawing/2014/main" id="{7032F380-F475-2932-4BC3-1B639357AB08}"/>
              </a:ext>
            </a:extLst>
          </p:cNvPr>
          <p:cNvSpPr/>
          <p:nvPr/>
        </p:nvSpPr>
        <p:spPr>
          <a:xfrm>
            <a:off x="7999781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Scania</a:t>
            </a:r>
            <a:endParaRPr lang="en-US" sz="1000" dirty="0"/>
          </a:p>
        </p:txBody>
      </p:sp>
      <p:sp>
        <p:nvSpPr>
          <p:cNvPr id="119" name="Text 75">
            <a:extLst>
              <a:ext uri="{FF2B5EF4-FFF2-40B4-BE49-F238E27FC236}">
                <a16:creationId xmlns:a16="http://schemas.microsoft.com/office/drawing/2014/main" id="{28EA2B61-DA4F-496E-5A11-18AF8ED990D0}"/>
              </a:ext>
            </a:extLst>
          </p:cNvPr>
          <p:cNvSpPr/>
          <p:nvPr/>
        </p:nvSpPr>
        <p:spPr>
          <a:xfrm>
            <a:off x="7999781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Select AG</a:t>
            </a:r>
            <a:endParaRPr lang="en-US" sz="1000" dirty="0"/>
          </a:p>
        </p:txBody>
      </p:sp>
      <p:sp>
        <p:nvSpPr>
          <p:cNvPr id="120" name="Text 76">
            <a:extLst>
              <a:ext uri="{FF2B5EF4-FFF2-40B4-BE49-F238E27FC236}">
                <a16:creationId xmlns:a16="http://schemas.microsoft.com/office/drawing/2014/main" id="{C336CB71-3E50-12A4-0888-B223464D2A9C}"/>
              </a:ext>
            </a:extLst>
          </p:cNvPr>
          <p:cNvSpPr/>
          <p:nvPr/>
        </p:nvSpPr>
        <p:spPr>
          <a:xfrm>
            <a:off x="7999781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ServiceNext</a:t>
            </a:r>
            <a:endParaRPr lang="en-US" sz="1000" dirty="0"/>
          </a:p>
        </p:txBody>
      </p:sp>
      <p:sp>
        <p:nvSpPr>
          <p:cNvPr id="121" name="Text 77">
            <a:extLst>
              <a:ext uri="{FF2B5EF4-FFF2-40B4-BE49-F238E27FC236}">
                <a16:creationId xmlns:a16="http://schemas.microsoft.com/office/drawing/2014/main" id="{98F1D62B-3E1D-E017-DFF3-1B25DA656486}"/>
              </a:ext>
            </a:extLst>
          </p:cNvPr>
          <p:cNvSpPr/>
          <p:nvPr/>
        </p:nvSpPr>
        <p:spPr>
          <a:xfrm>
            <a:off x="7999781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Skruvat.se</a:t>
            </a:r>
            <a:endParaRPr lang="en-US" sz="1000" dirty="0"/>
          </a:p>
        </p:txBody>
      </p:sp>
      <p:sp>
        <p:nvSpPr>
          <p:cNvPr id="122" name="Text 78">
            <a:extLst>
              <a:ext uri="{FF2B5EF4-FFF2-40B4-BE49-F238E27FC236}">
                <a16:creationId xmlns:a16="http://schemas.microsoft.com/office/drawing/2014/main" id="{9FAB176B-07D3-BD50-DBE5-E5B0AEA3AC42}"/>
              </a:ext>
            </a:extLst>
          </p:cNvPr>
          <p:cNvSpPr/>
          <p:nvPr/>
        </p:nvSpPr>
        <p:spPr>
          <a:xfrm>
            <a:off x="7999781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Smoods</a:t>
            </a:r>
            <a:endParaRPr lang="en-US" sz="1000" dirty="0"/>
          </a:p>
        </p:txBody>
      </p:sp>
      <p:sp>
        <p:nvSpPr>
          <p:cNvPr id="123" name="Text 79">
            <a:extLst>
              <a:ext uri="{FF2B5EF4-FFF2-40B4-BE49-F238E27FC236}">
                <a16:creationId xmlns:a16="http://schemas.microsoft.com/office/drawing/2014/main" id="{BCF5FCC1-78F2-442A-1EBA-67F9A6682B3D}"/>
              </a:ext>
            </a:extLst>
          </p:cNvPr>
          <p:cNvSpPr/>
          <p:nvPr/>
        </p:nvSpPr>
        <p:spPr>
          <a:xfrm>
            <a:off x="7999781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Solware Auto</a:t>
            </a:r>
            <a:endParaRPr lang="en-US" sz="1000" dirty="0"/>
          </a:p>
        </p:txBody>
      </p:sp>
      <p:sp>
        <p:nvSpPr>
          <p:cNvPr id="124" name="Text 80">
            <a:extLst>
              <a:ext uri="{FF2B5EF4-FFF2-40B4-BE49-F238E27FC236}">
                <a16:creationId xmlns:a16="http://schemas.microsoft.com/office/drawing/2014/main" id="{782E9AF1-1E73-84DB-7F79-B35DDD1CCFE0}"/>
              </a:ext>
            </a:extLst>
          </p:cNvPr>
          <p:cNvSpPr/>
          <p:nvPr/>
        </p:nvSpPr>
        <p:spPr>
          <a:xfrm>
            <a:off x="7999781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Standard Bank</a:t>
            </a:r>
            <a:endParaRPr lang="en-US" sz="1000" dirty="0"/>
          </a:p>
        </p:txBody>
      </p:sp>
      <p:sp>
        <p:nvSpPr>
          <p:cNvPr id="125" name="Text 81">
            <a:extLst>
              <a:ext uri="{FF2B5EF4-FFF2-40B4-BE49-F238E27FC236}">
                <a16:creationId xmlns:a16="http://schemas.microsoft.com/office/drawing/2014/main" id="{119B7EFF-0016-A456-3098-DD6B635E4457}"/>
              </a:ext>
            </a:extLst>
          </p:cNvPr>
          <p:cNvSpPr/>
          <p:nvPr/>
        </p:nvSpPr>
        <p:spPr>
          <a:xfrm>
            <a:off x="7999781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Svenska Travsport</a:t>
            </a:r>
            <a:endParaRPr lang="en-US" sz="1000" dirty="0"/>
          </a:p>
        </p:txBody>
      </p:sp>
      <p:sp>
        <p:nvSpPr>
          <p:cNvPr id="126" name="Text 82">
            <a:extLst>
              <a:ext uri="{FF2B5EF4-FFF2-40B4-BE49-F238E27FC236}">
                <a16:creationId xmlns:a16="http://schemas.microsoft.com/office/drawing/2014/main" id="{01B184C0-B512-953B-BE93-ACF95F155E4B}"/>
              </a:ext>
            </a:extLst>
          </p:cNvPr>
          <p:cNvSpPr/>
          <p:nvPr/>
        </p:nvSpPr>
        <p:spPr>
          <a:xfrm>
            <a:off x="9757410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Sytner Group</a:t>
            </a:r>
            <a:endParaRPr lang="en-US" sz="1000" dirty="0"/>
          </a:p>
        </p:txBody>
      </p:sp>
      <p:sp>
        <p:nvSpPr>
          <p:cNvPr id="127" name="Text 83">
            <a:extLst>
              <a:ext uri="{FF2B5EF4-FFF2-40B4-BE49-F238E27FC236}">
                <a16:creationId xmlns:a16="http://schemas.microsoft.com/office/drawing/2014/main" id="{E91AFCF4-5AF1-2164-19BA-B022FC7858C5}"/>
              </a:ext>
            </a:extLst>
          </p:cNvPr>
          <p:cNvSpPr/>
          <p:nvPr/>
        </p:nvSpPr>
        <p:spPr>
          <a:xfrm>
            <a:off x="9757410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TecAlliance</a:t>
            </a:r>
            <a:endParaRPr lang="en-US" sz="1000" dirty="0"/>
          </a:p>
        </p:txBody>
      </p:sp>
      <p:sp>
        <p:nvSpPr>
          <p:cNvPr id="128" name="Text 84">
            <a:extLst>
              <a:ext uri="{FF2B5EF4-FFF2-40B4-BE49-F238E27FC236}">
                <a16:creationId xmlns:a16="http://schemas.microsoft.com/office/drawing/2014/main" id="{0CC8CCA5-B684-7E6D-B2AA-A4C7C3251327}"/>
              </a:ext>
            </a:extLst>
          </p:cNvPr>
          <p:cNvSpPr/>
          <p:nvPr/>
        </p:nvSpPr>
        <p:spPr>
          <a:xfrm>
            <a:off x="9757410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Telegraaf</a:t>
            </a:r>
            <a:endParaRPr lang="en-US" sz="1000" dirty="0"/>
          </a:p>
        </p:txBody>
      </p:sp>
      <p:sp>
        <p:nvSpPr>
          <p:cNvPr id="142" name="Text 85">
            <a:extLst>
              <a:ext uri="{FF2B5EF4-FFF2-40B4-BE49-F238E27FC236}">
                <a16:creationId xmlns:a16="http://schemas.microsoft.com/office/drawing/2014/main" id="{52F990C6-60A8-7086-BC08-9699F90FB74B}"/>
              </a:ext>
            </a:extLst>
          </p:cNvPr>
          <p:cNvSpPr/>
          <p:nvPr/>
        </p:nvSpPr>
        <p:spPr>
          <a:xfrm>
            <a:off x="9757410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TEMOT International</a:t>
            </a:r>
            <a:endParaRPr lang="en-US" sz="1000" dirty="0"/>
          </a:p>
        </p:txBody>
      </p:sp>
      <p:sp>
        <p:nvSpPr>
          <p:cNvPr id="143" name="Text 86">
            <a:extLst>
              <a:ext uri="{FF2B5EF4-FFF2-40B4-BE49-F238E27FC236}">
                <a16:creationId xmlns:a16="http://schemas.microsoft.com/office/drawing/2014/main" id="{0E4A8B9F-29DC-3092-B56C-FC8ACC9F63E1}"/>
              </a:ext>
            </a:extLst>
          </p:cNvPr>
          <p:cNvSpPr/>
          <p:nvPr/>
        </p:nvSpPr>
        <p:spPr>
          <a:xfrm>
            <a:off x="9757410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Topmotive</a:t>
            </a:r>
            <a:endParaRPr lang="en-US" sz="1000" dirty="0"/>
          </a:p>
        </p:txBody>
      </p:sp>
      <p:sp>
        <p:nvSpPr>
          <p:cNvPr id="144" name="Text 87">
            <a:extLst>
              <a:ext uri="{FF2B5EF4-FFF2-40B4-BE49-F238E27FC236}">
                <a16:creationId xmlns:a16="http://schemas.microsoft.com/office/drawing/2014/main" id="{019C1EBC-0FC0-4618-949F-4CB0E61ADCB4}"/>
              </a:ext>
            </a:extLst>
          </p:cNvPr>
          <p:cNvSpPr/>
          <p:nvPr/>
        </p:nvSpPr>
        <p:spPr>
          <a:xfrm>
            <a:off x="9757410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Toshiba</a:t>
            </a:r>
            <a:endParaRPr lang="en-US" sz="1000" dirty="0"/>
          </a:p>
        </p:txBody>
      </p:sp>
      <p:sp>
        <p:nvSpPr>
          <p:cNvPr id="145" name="Text 88">
            <a:extLst>
              <a:ext uri="{FF2B5EF4-FFF2-40B4-BE49-F238E27FC236}">
                <a16:creationId xmlns:a16="http://schemas.microsoft.com/office/drawing/2014/main" id="{4EE40BC9-ABCC-96FD-D081-E62C15EE2A40}"/>
              </a:ext>
            </a:extLst>
          </p:cNvPr>
          <p:cNvSpPr/>
          <p:nvPr/>
        </p:nvSpPr>
        <p:spPr>
          <a:xfrm>
            <a:off x="9757410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Toyota</a:t>
            </a:r>
            <a:endParaRPr lang="en-US" sz="1000" dirty="0"/>
          </a:p>
        </p:txBody>
      </p:sp>
      <p:sp>
        <p:nvSpPr>
          <p:cNvPr id="146" name="Text 89">
            <a:extLst>
              <a:ext uri="{FF2B5EF4-FFF2-40B4-BE49-F238E27FC236}">
                <a16:creationId xmlns:a16="http://schemas.microsoft.com/office/drawing/2014/main" id="{140590E7-AE6A-6BE9-8C0D-B70C8FF6D37B}"/>
              </a:ext>
            </a:extLst>
          </p:cNvPr>
          <p:cNvSpPr/>
          <p:nvPr/>
        </p:nvSpPr>
        <p:spPr>
          <a:xfrm>
            <a:off x="9757410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TÜV NORD</a:t>
            </a:r>
            <a:endParaRPr lang="en-US" sz="1000" dirty="0"/>
          </a:p>
        </p:txBody>
      </p:sp>
      <p:sp>
        <p:nvSpPr>
          <p:cNvPr id="161" name="Text 90">
            <a:extLst>
              <a:ext uri="{FF2B5EF4-FFF2-40B4-BE49-F238E27FC236}">
                <a16:creationId xmlns:a16="http://schemas.microsoft.com/office/drawing/2014/main" id="{557FEF4E-A3E8-9963-41A8-D4E8A97B6B4E}"/>
              </a:ext>
            </a:extLst>
          </p:cNvPr>
          <p:cNvSpPr/>
          <p:nvPr/>
        </p:nvSpPr>
        <p:spPr>
          <a:xfrm>
            <a:off x="9757410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Tymewear</a:t>
            </a:r>
            <a:endParaRPr lang="en-US" sz="1000" dirty="0"/>
          </a:p>
        </p:txBody>
      </p:sp>
      <p:sp>
        <p:nvSpPr>
          <p:cNvPr id="162" name="Text 91">
            <a:extLst>
              <a:ext uri="{FF2B5EF4-FFF2-40B4-BE49-F238E27FC236}">
                <a16:creationId xmlns:a16="http://schemas.microsoft.com/office/drawing/2014/main" id="{8E8265A2-3513-179B-B5EB-7AD5592AF16D}"/>
              </a:ext>
            </a:extLst>
          </p:cNvPr>
          <p:cNvSpPr/>
          <p:nvPr/>
        </p:nvSpPr>
        <p:spPr>
          <a:xfrm>
            <a:off x="9757410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Veng</a:t>
            </a:r>
            <a:endParaRPr lang="en-US" sz="1000" dirty="0"/>
          </a:p>
        </p:txBody>
      </p:sp>
      <p:sp>
        <p:nvSpPr>
          <p:cNvPr id="163" name="Text 92">
            <a:extLst>
              <a:ext uri="{FF2B5EF4-FFF2-40B4-BE49-F238E27FC236}">
                <a16:creationId xmlns:a16="http://schemas.microsoft.com/office/drawing/2014/main" id="{C1C5DDE4-0F0A-28F5-23CC-5ED9E2D92DB1}"/>
              </a:ext>
            </a:extLst>
          </p:cNvPr>
          <p:cNvSpPr/>
          <p:nvPr/>
        </p:nvSpPr>
        <p:spPr>
          <a:xfrm>
            <a:off x="9757410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Veolia</a:t>
            </a:r>
            <a:endParaRPr lang="en-US" sz="1000" dirty="0"/>
          </a:p>
        </p:txBody>
      </p:sp>
      <p:sp>
        <p:nvSpPr>
          <p:cNvPr id="164" name="Text 93">
            <a:extLst>
              <a:ext uri="{FF2B5EF4-FFF2-40B4-BE49-F238E27FC236}">
                <a16:creationId xmlns:a16="http://schemas.microsoft.com/office/drawing/2014/main" id="{A67C155E-31EB-AA20-60D3-A4A13EDB847F}"/>
              </a:ext>
            </a:extLst>
          </p:cNvPr>
          <p:cNvSpPr/>
          <p:nvPr/>
        </p:nvSpPr>
        <p:spPr>
          <a:xfrm>
            <a:off x="9757410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Vierol</a:t>
            </a:r>
            <a:endParaRPr lang="en-US" sz="1000" dirty="0"/>
          </a:p>
        </p:txBody>
      </p:sp>
      <p:sp>
        <p:nvSpPr>
          <p:cNvPr id="165" name="Text 94">
            <a:extLst>
              <a:ext uri="{FF2B5EF4-FFF2-40B4-BE49-F238E27FC236}">
                <a16:creationId xmlns:a16="http://schemas.microsoft.com/office/drawing/2014/main" id="{00CA8386-EB29-30C6-C4A4-A83F5B204C85}"/>
              </a:ext>
            </a:extLst>
          </p:cNvPr>
          <p:cNvSpPr/>
          <p:nvPr/>
        </p:nvSpPr>
        <p:spPr>
          <a:xfrm>
            <a:off x="9757410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Visa</a:t>
            </a:r>
            <a:endParaRPr lang="en-US" sz="1000" dirty="0"/>
          </a:p>
        </p:txBody>
      </p:sp>
      <p:sp>
        <p:nvSpPr>
          <p:cNvPr id="166" name="Text 95">
            <a:extLst>
              <a:ext uri="{FF2B5EF4-FFF2-40B4-BE49-F238E27FC236}">
                <a16:creationId xmlns:a16="http://schemas.microsoft.com/office/drawing/2014/main" id="{08742486-B50C-3E9C-1C92-5BDC3B80E238}"/>
              </a:ext>
            </a:extLst>
          </p:cNvPr>
          <p:cNvSpPr/>
          <p:nvPr/>
        </p:nvSpPr>
        <p:spPr>
          <a:xfrm>
            <a:off x="9757410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Vodafone</a:t>
            </a:r>
            <a:endParaRPr lang="en-US" sz="1000" dirty="0"/>
          </a:p>
        </p:txBody>
      </p:sp>
      <p:sp>
        <p:nvSpPr>
          <p:cNvPr id="167" name="Text 96">
            <a:extLst>
              <a:ext uri="{FF2B5EF4-FFF2-40B4-BE49-F238E27FC236}">
                <a16:creationId xmlns:a16="http://schemas.microsoft.com/office/drawing/2014/main" id="{E57475D4-8D7D-4F13-C65C-282F2C197F25}"/>
              </a:ext>
            </a:extLst>
          </p:cNvPr>
          <p:cNvSpPr/>
          <p:nvPr/>
        </p:nvSpPr>
        <p:spPr>
          <a:xfrm>
            <a:off x="9757410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Vrooam</a:t>
            </a:r>
            <a:endParaRPr lang="en-US" sz="1000" dirty="0"/>
          </a:p>
        </p:txBody>
      </p:sp>
      <p:sp>
        <p:nvSpPr>
          <p:cNvPr id="168" name="Text 97">
            <a:extLst>
              <a:ext uri="{FF2B5EF4-FFF2-40B4-BE49-F238E27FC236}">
                <a16:creationId xmlns:a16="http://schemas.microsoft.com/office/drawing/2014/main" id="{F667011F-1E46-E6AC-49D5-519E9857690E}"/>
              </a:ext>
            </a:extLst>
          </p:cNvPr>
          <p:cNvSpPr/>
          <p:nvPr/>
        </p:nvSpPr>
        <p:spPr>
          <a:xfrm>
            <a:off x="9757410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Wolters Kluwer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F19B1-2E8D-2354-67DF-F02BA6B99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29823F8-B57C-F949-BDB1-7A143F67DC06}"/>
              </a:ext>
            </a:extLst>
          </p:cNvPr>
          <p:cNvSpPr/>
          <p:nvPr/>
        </p:nvSpPr>
        <p:spPr>
          <a:xfrm>
            <a:off x="822960" y="7772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On the ground in 15 countries.</a:t>
            </a:r>
            <a:endParaRPr lang="en-US" sz="2600" dirty="0">
              <a:solidFill>
                <a:srgbClr val="B4AA99"/>
              </a:solidFill>
            </a:endParaRPr>
          </a:p>
        </p:txBody>
      </p:sp>
      <p:sp>
        <p:nvSpPr>
          <p:cNvPr id="34" name="Shape 1">
            <a:extLst>
              <a:ext uri="{FF2B5EF4-FFF2-40B4-BE49-F238E27FC236}">
                <a16:creationId xmlns:a16="http://schemas.microsoft.com/office/drawing/2014/main" id="{656EED65-D074-72A3-F955-7107D61D81EA}"/>
              </a:ext>
            </a:extLst>
          </p:cNvPr>
          <p:cNvSpPr/>
          <p:nvPr/>
        </p:nvSpPr>
        <p:spPr>
          <a:xfrm>
            <a:off x="822960" y="4956048"/>
            <a:ext cx="3405530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">
            <a:extLst>
              <a:ext uri="{FF2B5EF4-FFF2-40B4-BE49-F238E27FC236}">
                <a16:creationId xmlns:a16="http://schemas.microsoft.com/office/drawing/2014/main" id="{6D12CBDE-4E66-D173-EEEC-3C8C39E16C7A}"/>
              </a:ext>
            </a:extLst>
          </p:cNvPr>
          <p:cNvSpPr/>
          <p:nvPr/>
        </p:nvSpPr>
        <p:spPr>
          <a:xfrm>
            <a:off x="822960" y="5020056"/>
            <a:ext cx="340553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EUROPE · 10</a:t>
            </a:r>
            <a:endParaRPr lang="en-US" sz="850" dirty="0"/>
          </a:p>
        </p:txBody>
      </p:sp>
      <p:pic>
        <p:nvPicPr>
          <p:cNvPr id="38" name="Image 1" descr="assets/flags/at.png">
            <a:extLst>
              <a:ext uri="{FF2B5EF4-FFF2-40B4-BE49-F238E27FC236}">
                <a16:creationId xmlns:a16="http://schemas.microsoft.com/office/drawing/2014/main" id="{08EAC8B4-3BC6-3491-8D95-3818D57A2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416448"/>
            <a:ext cx="169164" cy="112471"/>
          </a:xfrm>
          <a:prstGeom prst="rect">
            <a:avLst/>
          </a:prstGeom>
        </p:spPr>
      </p:pic>
      <p:sp>
        <p:nvSpPr>
          <p:cNvPr id="39" name="Text 3">
            <a:extLst>
              <a:ext uri="{FF2B5EF4-FFF2-40B4-BE49-F238E27FC236}">
                <a16:creationId xmlns:a16="http://schemas.microsoft.com/office/drawing/2014/main" id="{C460AAF4-EC8E-373D-5D1C-C4AEDCEA63E7}"/>
              </a:ext>
            </a:extLst>
          </p:cNvPr>
          <p:cNvSpPr/>
          <p:nvPr/>
        </p:nvSpPr>
        <p:spPr>
          <a:xfrm>
            <a:off x="1046988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Austria</a:t>
            </a:r>
            <a:endParaRPr lang="en-US" sz="950" dirty="0"/>
          </a:p>
        </p:txBody>
      </p:sp>
      <p:pic>
        <p:nvPicPr>
          <p:cNvPr id="40" name="Image 2" descr="assets/flags/be.png">
            <a:extLst>
              <a:ext uri="{FF2B5EF4-FFF2-40B4-BE49-F238E27FC236}">
                <a16:creationId xmlns:a16="http://schemas.microsoft.com/office/drawing/2014/main" id="{5E5E77FF-8436-B53B-5F39-3C81F1128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681624"/>
            <a:ext cx="169164" cy="112471"/>
          </a:xfrm>
          <a:prstGeom prst="rect">
            <a:avLst/>
          </a:prstGeom>
        </p:spPr>
      </p:pic>
      <p:sp>
        <p:nvSpPr>
          <p:cNvPr id="41" name="Text 4">
            <a:extLst>
              <a:ext uri="{FF2B5EF4-FFF2-40B4-BE49-F238E27FC236}">
                <a16:creationId xmlns:a16="http://schemas.microsoft.com/office/drawing/2014/main" id="{DC0792F9-B5D9-F1DE-751A-1961213AF13B}"/>
              </a:ext>
            </a:extLst>
          </p:cNvPr>
          <p:cNvSpPr/>
          <p:nvPr/>
        </p:nvSpPr>
        <p:spPr>
          <a:xfrm>
            <a:off x="1046988" y="5605272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Belgium</a:t>
            </a:r>
            <a:endParaRPr lang="en-US" sz="950" dirty="0"/>
          </a:p>
        </p:txBody>
      </p:sp>
      <p:pic>
        <p:nvPicPr>
          <p:cNvPr id="42" name="Image 3" descr="assets/flags/fi.png">
            <a:extLst>
              <a:ext uri="{FF2B5EF4-FFF2-40B4-BE49-F238E27FC236}">
                <a16:creationId xmlns:a16="http://schemas.microsoft.com/office/drawing/2014/main" id="{854572D5-6347-3447-DAC8-0DCF1687A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5946800"/>
            <a:ext cx="169164" cy="112471"/>
          </a:xfrm>
          <a:prstGeom prst="rect">
            <a:avLst/>
          </a:prstGeom>
        </p:spPr>
      </p:pic>
      <p:sp>
        <p:nvSpPr>
          <p:cNvPr id="43" name="Text 5">
            <a:extLst>
              <a:ext uri="{FF2B5EF4-FFF2-40B4-BE49-F238E27FC236}">
                <a16:creationId xmlns:a16="http://schemas.microsoft.com/office/drawing/2014/main" id="{450544BD-2070-E44A-AD70-5C8AD262550F}"/>
              </a:ext>
            </a:extLst>
          </p:cNvPr>
          <p:cNvSpPr/>
          <p:nvPr/>
        </p:nvSpPr>
        <p:spPr>
          <a:xfrm>
            <a:off x="1046988" y="5870448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Finland</a:t>
            </a:r>
            <a:endParaRPr lang="en-US" sz="950" dirty="0"/>
          </a:p>
        </p:txBody>
      </p:sp>
      <p:pic>
        <p:nvPicPr>
          <p:cNvPr id="44" name="Image 4" descr="assets/flags/fr.png">
            <a:extLst>
              <a:ext uri="{FF2B5EF4-FFF2-40B4-BE49-F238E27FC236}">
                <a16:creationId xmlns:a16="http://schemas.microsoft.com/office/drawing/2014/main" id="{D0366F9A-CCB0-514E-280D-FB8EF41E6E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6211976"/>
            <a:ext cx="169164" cy="112471"/>
          </a:xfrm>
          <a:prstGeom prst="rect">
            <a:avLst/>
          </a:prstGeom>
        </p:spPr>
      </p:pic>
      <p:sp>
        <p:nvSpPr>
          <p:cNvPr id="45" name="Text 6">
            <a:extLst>
              <a:ext uri="{FF2B5EF4-FFF2-40B4-BE49-F238E27FC236}">
                <a16:creationId xmlns:a16="http://schemas.microsoft.com/office/drawing/2014/main" id="{9145E303-2A1E-C710-7021-9CB6BB4189EB}"/>
              </a:ext>
            </a:extLst>
          </p:cNvPr>
          <p:cNvSpPr/>
          <p:nvPr/>
        </p:nvSpPr>
        <p:spPr>
          <a:xfrm>
            <a:off x="1046988" y="6135624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France</a:t>
            </a:r>
            <a:endParaRPr lang="en-US" sz="950" dirty="0"/>
          </a:p>
        </p:txBody>
      </p:sp>
      <p:pic>
        <p:nvPicPr>
          <p:cNvPr id="46" name="Image 5" descr="assets/flags/de.png">
            <a:extLst>
              <a:ext uri="{FF2B5EF4-FFF2-40B4-BE49-F238E27FC236}">
                <a16:creationId xmlns:a16="http://schemas.microsoft.com/office/drawing/2014/main" id="{222BC094-8C82-2DA8-C287-8D06FC88E8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" y="6477152"/>
            <a:ext cx="169164" cy="112471"/>
          </a:xfrm>
          <a:prstGeom prst="rect">
            <a:avLst/>
          </a:prstGeom>
        </p:spPr>
      </p:pic>
      <p:sp>
        <p:nvSpPr>
          <p:cNvPr id="47" name="Text 7">
            <a:extLst>
              <a:ext uri="{FF2B5EF4-FFF2-40B4-BE49-F238E27FC236}">
                <a16:creationId xmlns:a16="http://schemas.microsoft.com/office/drawing/2014/main" id="{D8D77F9B-477B-D251-98B2-24BE660AC1CA}"/>
              </a:ext>
            </a:extLst>
          </p:cNvPr>
          <p:cNvSpPr/>
          <p:nvPr/>
        </p:nvSpPr>
        <p:spPr>
          <a:xfrm>
            <a:off x="1046988" y="6400800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Germany</a:t>
            </a:r>
            <a:endParaRPr lang="en-US" sz="950" dirty="0"/>
          </a:p>
        </p:txBody>
      </p:sp>
      <p:pic>
        <p:nvPicPr>
          <p:cNvPr id="48" name="Image 6" descr="assets/flags/is.png">
            <a:extLst>
              <a:ext uri="{FF2B5EF4-FFF2-40B4-BE49-F238E27FC236}">
                <a16:creationId xmlns:a16="http://schemas.microsoft.com/office/drawing/2014/main" id="{965F930F-DC77-A6C0-AB58-90A10F1231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0589" y="5416448"/>
            <a:ext cx="169164" cy="112471"/>
          </a:xfrm>
          <a:prstGeom prst="rect">
            <a:avLst/>
          </a:prstGeom>
        </p:spPr>
      </p:pic>
      <p:sp>
        <p:nvSpPr>
          <p:cNvPr id="49" name="Text 8">
            <a:extLst>
              <a:ext uri="{FF2B5EF4-FFF2-40B4-BE49-F238E27FC236}">
                <a16:creationId xmlns:a16="http://schemas.microsoft.com/office/drawing/2014/main" id="{9D5DB483-93BA-B1DD-44F8-24159FC7AFC2}"/>
              </a:ext>
            </a:extLst>
          </p:cNvPr>
          <p:cNvSpPr/>
          <p:nvPr/>
        </p:nvSpPr>
        <p:spPr>
          <a:xfrm>
            <a:off x="2804617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Iceland</a:t>
            </a:r>
            <a:endParaRPr lang="en-US" sz="950" dirty="0"/>
          </a:p>
        </p:txBody>
      </p:sp>
      <p:pic>
        <p:nvPicPr>
          <p:cNvPr id="50" name="Image 7" descr="assets/flags/nl.png">
            <a:extLst>
              <a:ext uri="{FF2B5EF4-FFF2-40B4-BE49-F238E27FC236}">
                <a16:creationId xmlns:a16="http://schemas.microsoft.com/office/drawing/2014/main" id="{D9A8C3F1-9BC1-901C-F441-79081C5ABF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0589" y="5681624"/>
            <a:ext cx="169164" cy="112471"/>
          </a:xfrm>
          <a:prstGeom prst="rect">
            <a:avLst/>
          </a:prstGeom>
        </p:spPr>
      </p:pic>
      <p:sp>
        <p:nvSpPr>
          <p:cNvPr id="51" name="Text 9">
            <a:extLst>
              <a:ext uri="{FF2B5EF4-FFF2-40B4-BE49-F238E27FC236}">
                <a16:creationId xmlns:a16="http://schemas.microsoft.com/office/drawing/2014/main" id="{CA059387-5DF8-3407-EFFD-1E516B7E31FC}"/>
              </a:ext>
            </a:extLst>
          </p:cNvPr>
          <p:cNvSpPr/>
          <p:nvPr/>
        </p:nvSpPr>
        <p:spPr>
          <a:xfrm>
            <a:off x="2804617" y="5605272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</a:t>
            </a:r>
            <a:endParaRPr lang="en-US" sz="950" dirty="0"/>
          </a:p>
        </p:txBody>
      </p:sp>
      <p:pic>
        <p:nvPicPr>
          <p:cNvPr id="52" name="Image 8" descr="assets/flags/no.png">
            <a:extLst>
              <a:ext uri="{FF2B5EF4-FFF2-40B4-BE49-F238E27FC236}">
                <a16:creationId xmlns:a16="http://schemas.microsoft.com/office/drawing/2014/main" id="{4DC35BB6-AC16-AB3E-C830-F362B78323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0589" y="5946800"/>
            <a:ext cx="169164" cy="112471"/>
          </a:xfrm>
          <a:prstGeom prst="rect">
            <a:avLst/>
          </a:prstGeom>
        </p:spPr>
      </p:pic>
      <p:sp>
        <p:nvSpPr>
          <p:cNvPr id="53" name="Text 10">
            <a:extLst>
              <a:ext uri="{FF2B5EF4-FFF2-40B4-BE49-F238E27FC236}">
                <a16:creationId xmlns:a16="http://schemas.microsoft.com/office/drawing/2014/main" id="{858CC7E7-13EB-B98A-E25F-728251C53300}"/>
              </a:ext>
            </a:extLst>
          </p:cNvPr>
          <p:cNvSpPr/>
          <p:nvPr/>
        </p:nvSpPr>
        <p:spPr>
          <a:xfrm>
            <a:off x="2804617" y="5870448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Norway</a:t>
            </a:r>
            <a:endParaRPr lang="en-US" sz="950" dirty="0"/>
          </a:p>
        </p:txBody>
      </p:sp>
      <p:pic>
        <p:nvPicPr>
          <p:cNvPr id="54" name="Image 9" descr="assets/flags/se.png">
            <a:extLst>
              <a:ext uri="{FF2B5EF4-FFF2-40B4-BE49-F238E27FC236}">
                <a16:creationId xmlns:a16="http://schemas.microsoft.com/office/drawing/2014/main" id="{262C3E02-1AA0-883E-6C34-218A1631EB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80589" y="6211976"/>
            <a:ext cx="169164" cy="112471"/>
          </a:xfrm>
          <a:prstGeom prst="rect">
            <a:avLst/>
          </a:prstGeom>
        </p:spPr>
      </p:pic>
      <p:sp>
        <p:nvSpPr>
          <p:cNvPr id="55" name="Text 11">
            <a:extLst>
              <a:ext uri="{FF2B5EF4-FFF2-40B4-BE49-F238E27FC236}">
                <a16:creationId xmlns:a16="http://schemas.microsoft.com/office/drawing/2014/main" id="{84C64F0E-6D22-51FA-B474-253C3CA398F9}"/>
              </a:ext>
            </a:extLst>
          </p:cNvPr>
          <p:cNvSpPr/>
          <p:nvPr/>
        </p:nvSpPr>
        <p:spPr>
          <a:xfrm>
            <a:off x="2804617" y="6135624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Sweden</a:t>
            </a:r>
            <a:endParaRPr lang="en-US" sz="950" dirty="0"/>
          </a:p>
        </p:txBody>
      </p:sp>
      <p:pic>
        <p:nvPicPr>
          <p:cNvPr id="56" name="Image 10" descr="assets/flags/gb.png">
            <a:extLst>
              <a:ext uri="{FF2B5EF4-FFF2-40B4-BE49-F238E27FC236}">
                <a16:creationId xmlns:a16="http://schemas.microsoft.com/office/drawing/2014/main" id="{D182B5E3-C01B-9907-79FD-1B04754FCA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0589" y="6477152"/>
            <a:ext cx="169164" cy="112471"/>
          </a:xfrm>
          <a:prstGeom prst="rect">
            <a:avLst/>
          </a:prstGeom>
        </p:spPr>
      </p:pic>
      <p:sp>
        <p:nvSpPr>
          <p:cNvPr id="57" name="Text 12">
            <a:extLst>
              <a:ext uri="{FF2B5EF4-FFF2-40B4-BE49-F238E27FC236}">
                <a16:creationId xmlns:a16="http://schemas.microsoft.com/office/drawing/2014/main" id="{724C58E1-5C63-AAFD-A510-2A7C2D9C724A}"/>
              </a:ext>
            </a:extLst>
          </p:cNvPr>
          <p:cNvSpPr/>
          <p:nvPr/>
        </p:nvSpPr>
        <p:spPr>
          <a:xfrm>
            <a:off x="2804617" y="6400800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United Kingdom</a:t>
            </a:r>
            <a:endParaRPr lang="en-US" sz="950" dirty="0"/>
          </a:p>
        </p:txBody>
      </p:sp>
      <p:sp>
        <p:nvSpPr>
          <p:cNvPr id="58" name="Shape 13">
            <a:extLst>
              <a:ext uri="{FF2B5EF4-FFF2-40B4-BE49-F238E27FC236}">
                <a16:creationId xmlns:a16="http://schemas.microsoft.com/office/drawing/2014/main" id="{A1630030-F769-3CF1-798B-1C8998CEF09D}"/>
              </a:ext>
            </a:extLst>
          </p:cNvPr>
          <p:cNvSpPr/>
          <p:nvPr/>
        </p:nvSpPr>
        <p:spPr>
          <a:xfrm>
            <a:off x="4338218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14">
            <a:extLst>
              <a:ext uri="{FF2B5EF4-FFF2-40B4-BE49-F238E27FC236}">
                <a16:creationId xmlns:a16="http://schemas.microsoft.com/office/drawing/2014/main" id="{C2EDF548-434A-AEE9-5689-DE4709855A71}"/>
              </a:ext>
            </a:extLst>
          </p:cNvPr>
          <p:cNvSpPr/>
          <p:nvPr/>
        </p:nvSpPr>
        <p:spPr>
          <a:xfrm>
            <a:off x="4338218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AMERICAS · 2</a:t>
            </a:r>
            <a:endParaRPr lang="en-US" sz="850" dirty="0"/>
          </a:p>
        </p:txBody>
      </p:sp>
      <p:pic>
        <p:nvPicPr>
          <p:cNvPr id="60" name="Image 11" descr="assets/flags/ca.png">
            <a:extLst>
              <a:ext uri="{FF2B5EF4-FFF2-40B4-BE49-F238E27FC236}">
                <a16:creationId xmlns:a16="http://schemas.microsoft.com/office/drawing/2014/main" id="{2668343F-7E5E-BB31-7021-60F6FD0948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8218" y="5416448"/>
            <a:ext cx="169164" cy="112471"/>
          </a:xfrm>
          <a:prstGeom prst="rect">
            <a:avLst/>
          </a:prstGeom>
        </p:spPr>
      </p:pic>
      <p:sp>
        <p:nvSpPr>
          <p:cNvPr id="61" name="Text 15">
            <a:extLst>
              <a:ext uri="{FF2B5EF4-FFF2-40B4-BE49-F238E27FC236}">
                <a16:creationId xmlns:a16="http://schemas.microsoft.com/office/drawing/2014/main" id="{C8E2AD60-6502-48A6-C55E-7A91A08102AF}"/>
              </a:ext>
            </a:extLst>
          </p:cNvPr>
          <p:cNvSpPr/>
          <p:nvPr/>
        </p:nvSpPr>
        <p:spPr>
          <a:xfrm>
            <a:off x="4562246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Canada</a:t>
            </a:r>
            <a:endParaRPr lang="en-US" sz="950" dirty="0"/>
          </a:p>
        </p:txBody>
      </p:sp>
      <p:pic>
        <p:nvPicPr>
          <p:cNvPr id="62" name="Image 12" descr="assets/flags/us.png">
            <a:extLst>
              <a:ext uri="{FF2B5EF4-FFF2-40B4-BE49-F238E27FC236}">
                <a16:creationId xmlns:a16="http://schemas.microsoft.com/office/drawing/2014/main" id="{CFC1A962-577B-03E1-BFB5-E35DD8E203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38218" y="5681624"/>
            <a:ext cx="169164" cy="112471"/>
          </a:xfrm>
          <a:prstGeom prst="rect">
            <a:avLst/>
          </a:prstGeom>
        </p:spPr>
      </p:pic>
      <p:sp>
        <p:nvSpPr>
          <p:cNvPr id="63" name="Text 16">
            <a:extLst>
              <a:ext uri="{FF2B5EF4-FFF2-40B4-BE49-F238E27FC236}">
                <a16:creationId xmlns:a16="http://schemas.microsoft.com/office/drawing/2014/main" id="{36F1F5B8-3135-6DD5-D18E-952B5F305A41}"/>
              </a:ext>
            </a:extLst>
          </p:cNvPr>
          <p:cNvSpPr/>
          <p:nvPr/>
        </p:nvSpPr>
        <p:spPr>
          <a:xfrm>
            <a:off x="4562246" y="5605272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United States</a:t>
            </a:r>
            <a:endParaRPr lang="en-US" sz="950" dirty="0"/>
          </a:p>
        </p:txBody>
      </p:sp>
      <p:sp>
        <p:nvSpPr>
          <p:cNvPr id="64" name="Shape 17">
            <a:extLst>
              <a:ext uri="{FF2B5EF4-FFF2-40B4-BE49-F238E27FC236}">
                <a16:creationId xmlns:a16="http://schemas.microsoft.com/office/drawing/2014/main" id="{A08E3DC5-5BDB-4218-EDC1-920464643183}"/>
              </a:ext>
            </a:extLst>
          </p:cNvPr>
          <p:cNvSpPr/>
          <p:nvPr/>
        </p:nvSpPr>
        <p:spPr>
          <a:xfrm>
            <a:off x="6095848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18">
            <a:extLst>
              <a:ext uri="{FF2B5EF4-FFF2-40B4-BE49-F238E27FC236}">
                <a16:creationId xmlns:a16="http://schemas.microsoft.com/office/drawing/2014/main" id="{0472B6BD-AB8B-1BF8-97F5-C5F4DD8F7840}"/>
              </a:ext>
            </a:extLst>
          </p:cNvPr>
          <p:cNvSpPr/>
          <p:nvPr/>
        </p:nvSpPr>
        <p:spPr>
          <a:xfrm>
            <a:off x="6095848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ASIA-PACIFIC · 1</a:t>
            </a:r>
            <a:endParaRPr lang="en-US" sz="850" dirty="0"/>
          </a:p>
        </p:txBody>
      </p:sp>
      <p:pic>
        <p:nvPicPr>
          <p:cNvPr id="66" name="Image 13" descr="assets/flags/in.png">
            <a:extLst>
              <a:ext uri="{FF2B5EF4-FFF2-40B4-BE49-F238E27FC236}">
                <a16:creationId xmlns:a16="http://schemas.microsoft.com/office/drawing/2014/main" id="{B7CEF1F9-9438-CB3F-E612-54AC11BF525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5848" y="5416448"/>
            <a:ext cx="169164" cy="112471"/>
          </a:xfrm>
          <a:prstGeom prst="rect">
            <a:avLst/>
          </a:prstGeom>
        </p:spPr>
      </p:pic>
      <p:sp>
        <p:nvSpPr>
          <p:cNvPr id="67" name="Text 19">
            <a:extLst>
              <a:ext uri="{FF2B5EF4-FFF2-40B4-BE49-F238E27FC236}">
                <a16:creationId xmlns:a16="http://schemas.microsoft.com/office/drawing/2014/main" id="{9856F7D5-A7FA-0CA9-F0F4-70065854CA02}"/>
              </a:ext>
            </a:extLst>
          </p:cNvPr>
          <p:cNvSpPr/>
          <p:nvPr/>
        </p:nvSpPr>
        <p:spPr>
          <a:xfrm>
            <a:off x="6319876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</a:t>
            </a:r>
            <a:endParaRPr lang="en-US" sz="950" dirty="0"/>
          </a:p>
        </p:txBody>
      </p:sp>
      <p:sp>
        <p:nvSpPr>
          <p:cNvPr id="68" name="Shape 20">
            <a:extLst>
              <a:ext uri="{FF2B5EF4-FFF2-40B4-BE49-F238E27FC236}">
                <a16:creationId xmlns:a16="http://schemas.microsoft.com/office/drawing/2014/main" id="{91F3899C-DCF6-2DF7-C7A2-CDD4692670A7}"/>
              </a:ext>
            </a:extLst>
          </p:cNvPr>
          <p:cNvSpPr/>
          <p:nvPr/>
        </p:nvSpPr>
        <p:spPr>
          <a:xfrm>
            <a:off x="7853477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21">
            <a:extLst>
              <a:ext uri="{FF2B5EF4-FFF2-40B4-BE49-F238E27FC236}">
                <a16:creationId xmlns:a16="http://schemas.microsoft.com/office/drawing/2014/main" id="{84A6B59F-E4FC-660D-DCDE-293671FB3426}"/>
              </a:ext>
            </a:extLst>
          </p:cNvPr>
          <p:cNvSpPr/>
          <p:nvPr/>
        </p:nvSpPr>
        <p:spPr>
          <a:xfrm>
            <a:off x="7853477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MIDDLE EAST · 1</a:t>
            </a:r>
            <a:endParaRPr lang="en-US" sz="850" dirty="0"/>
          </a:p>
        </p:txBody>
      </p:sp>
      <p:pic>
        <p:nvPicPr>
          <p:cNvPr id="70" name="Image 14" descr="assets/flags/ae.png">
            <a:extLst>
              <a:ext uri="{FF2B5EF4-FFF2-40B4-BE49-F238E27FC236}">
                <a16:creationId xmlns:a16="http://schemas.microsoft.com/office/drawing/2014/main" id="{DC466758-9E34-712A-BF84-3381761C48B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53477" y="5416448"/>
            <a:ext cx="169164" cy="112471"/>
          </a:xfrm>
          <a:prstGeom prst="rect">
            <a:avLst/>
          </a:prstGeom>
        </p:spPr>
      </p:pic>
      <p:sp>
        <p:nvSpPr>
          <p:cNvPr id="71" name="Text 22">
            <a:extLst>
              <a:ext uri="{FF2B5EF4-FFF2-40B4-BE49-F238E27FC236}">
                <a16:creationId xmlns:a16="http://schemas.microsoft.com/office/drawing/2014/main" id="{688BA700-524C-FD49-347F-B68C9316E101}"/>
              </a:ext>
            </a:extLst>
          </p:cNvPr>
          <p:cNvSpPr/>
          <p:nvPr/>
        </p:nvSpPr>
        <p:spPr>
          <a:xfrm>
            <a:off x="8077505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UAE</a:t>
            </a:r>
            <a:endParaRPr lang="en-US" sz="950" dirty="0"/>
          </a:p>
        </p:txBody>
      </p:sp>
      <p:sp>
        <p:nvSpPr>
          <p:cNvPr id="72" name="Shape 23">
            <a:extLst>
              <a:ext uri="{FF2B5EF4-FFF2-40B4-BE49-F238E27FC236}">
                <a16:creationId xmlns:a16="http://schemas.microsoft.com/office/drawing/2014/main" id="{71C7A9C2-E515-C721-6866-790C706FC3AC}"/>
              </a:ext>
            </a:extLst>
          </p:cNvPr>
          <p:cNvSpPr/>
          <p:nvPr/>
        </p:nvSpPr>
        <p:spPr>
          <a:xfrm>
            <a:off x="9611106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24">
            <a:extLst>
              <a:ext uri="{FF2B5EF4-FFF2-40B4-BE49-F238E27FC236}">
                <a16:creationId xmlns:a16="http://schemas.microsoft.com/office/drawing/2014/main" id="{79D3BA5B-36E1-3E1B-18F9-FA8A27836824}"/>
              </a:ext>
            </a:extLst>
          </p:cNvPr>
          <p:cNvSpPr/>
          <p:nvPr/>
        </p:nvSpPr>
        <p:spPr>
          <a:xfrm>
            <a:off x="9611106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AFRICA · 1</a:t>
            </a:r>
            <a:endParaRPr lang="en-US" sz="850" dirty="0"/>
          </a:p>
        </p:txBody>
      </p:sp>
      <p:pic>
        <p:nvPicPr>
          <p:cNvPr id="74" name="Image 15" descr="assets/flags/za.png">
            <a:extLst>
              <a:ext uri="{FF2B5EF4-FFF2-40B4-BE49-F238E27FC236}">
                <a16:creationId xmlns:a16="http://schemas.microsoft.com/office/drawing/2014/main" id="{DC05EF17-4B28-1DD6-613E-66CAF146ADE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11106" y="5416448"/>
            <a:ext cx="169164" cy="112471"/>
          </a:xfrm>
          <a:prstGeom prst="rect">
            <a:avLst/>
          </a:prstGeom>
        </p:spPr>
      </p:pic>
      <p:sp>
        <p:nvSpPr>
          <p:cNvPr id="75" name="Text 25">
            <a:extLst>
              <a:ext uri="{FF2B5EF4-FFF2-40B4-BE49-F238E27FC236}">
                <a16:creationId xmlns:a16="http://schemas.microsoft.com/office/drawing/2014/main" id="{358D9EF9-F7D2-8203-550C-9368DE4C8AAA}"/>
              </a:ext>
            </a:extLst>
          </p:cNvPr>
          <p:cNvSpPr/>
          <p:nvPr/>
        </p:nvSpPr>
        <p:spPr>
          <a:xfrm>
            <a:off x="9835134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South Africa</a:t>
            </a:r>
            <a:endParaRPr lang="en-US" sz="950" dirty="0"/>
          </a:p>
        </p:txBody>
      </p:sp>
      <p:pic>
        <p:nvPicPr>
          <p:cNvPr id="106" name="Image 0" descr="preencoded.png">
            <a:extLst>
              <a:ext uri="{FF2B5EF4-FFF2-40B4-BE49-F238E27FC236}">
                <a16:creationId xmlns:a16="http://schemas.microsoft.com/office/drawing/2014/main" id="{1BBC9021-59B2-2153-8600-FB130D12A8C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-1" r="-1"/>
          <a:stretch/>
        </p:blipFill>
        <p:spPr>
          <a:xfrm>
            <a:off x="2040712" y="1252728"/>
            <a:ext cx="7178104" cy="35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46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209232D-0810-4850-6091-9B4BF9D82576}"/>
              </a:ext>
            </a:extLst>
          </p:cNvPr>
          <p:cNvSpPr/>
          <p:nvPr/>
        </p:nvSpPr>
        <p:spPr>
          <a:xfrm>
            <a:off x="822960" y="7772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Customers across 39 countries.</a:t>
            </a:r>
            <a:endParaRPr lang="en-US" sz="2600" dirty="0">
              <a:solidFill>
                <a:srgbClr val="B4AA99"/>
              </a:solidFill>
            </a:endParaRPr>
          </a:p>
        </p:txBody>
      </p:sp>
      <p:sp>
        <p:nvSpPr>
          <p:cNvPr id="83" name="Shape 1">
            <a:extLst>
              <a:ext uri="{FF2B5EF4-FFF2-40B4-BE49-F238E27FC236}">
                <a16:creationId xmlns:a16="http://schemas.microsoft.com/office/drawing/2014/main" id="{4E08C9D4-EA09-7A74-D9B5-75AA09510DD0}"/>
              </a:ext>
            </a:extLst>
          </p:cNvPr>
          <p:cNvSpPr/>
          <p:nvPr/>
        </p:nvSpPr>
        <p:spPr>
          <a:xfrm>
            <a:off x="822960" y="4572000"/>
            <a:ext cx="4577283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2">
            <a:extLst>
              <a:ext uri="{FF2B5EF4-FFF2-40B4-BE49-F238E27FC236}">
                <a16:creationId xmlns:a16="http://schemas.microsoft.com/office/drawing/2014/main" id="{5E999219-B45E-66B9-9EA8-2D8D522E5CAF}"/>
              </a:ext>
            </a:extLst>
          </p:cNvPr>
          <p:cNvSpPr/>
          <p:nvPr/>
        </p:nvSpPr>
        <p:spPr>
          <a:xfrm>
            <a:off x="822960" y="4636008"/>
            <a:ext cx="4577283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EUROPE · 22</a:t>
            </a:r>
            <a:endParaRPr lang="en-US" sz="800" dirty="0"/>
          </a:p>
        </p:txBody>
      </p:sp>
      <p:pic>
        <p:nvPicPr>
          <p:cNvPr id="85" name="Image 1" descr="assets/flags/at.png">
            <a:extLst>
              <a:ext uri="{FF2B5EF4-FFF2-40B4-BE49-F238E27FC236}">
                <a16:creationId xmlns:a16="http://schemas.microsoft.com/office/drawing/2014/main" id="{A7BFD77E-B79E-6FF5-85A2-3F8D2EE75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025542"/>
            <a:ext cx="155448" cy="103327"/>
          </a:xfrm>
          <a:prstGeom prst="rect">
            <a:avLst/>
          </a:prstGeom>
        </p:spPr>
      </p:pic>
      <p:sp>
        <p:nvSpPr>
          <p:cNvPr id="86" name="Text 3">
            <a:extLst>
              <a:ext uri="{FF2B5EF4-FFF2-40B4-BE49-F238E27FC236}">
                <a16:creationId xmlns:a16="http://schemas.microsoft.com/office/drawing/2014/main" id="{EE47BC0C-A28A-CC06-6914-7D32D54B74C9}"/>
              </a:ext>
            </a:extLst>
          </p:cNvPr>
          <p:cNvSpPr/>
          <p:nvPr/>
        </p:nvSpPr>
        <p:spPr>
          <a:xfrm>
            <a:off x="1033272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Austria</a:t>
            </a:r>
            <a:endParaRPr lang="en-US" sz="850" dirty="0"/>
          </a:p>
        </p:txBody>
      </p:sp>
      <p:pic>
        <p:nvPicPr>
          <p:cNvPr id="87" name="Image 2" descr="assets/flags/be.png">
            <a:extLst>
              <a:ext uri="{FF2B5EF4-FFF2-40B4-BE49-F238E27FC236}">
                <a16:creationId xmlns:a16="http://schemas.microsoft.com/office/drawing/2014/main" id="{A6CF8A9C-FF2A-09F8-1BC8-3E2463E73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267858"/>
            <a:ext cx="155448" cy="103327"/>
          </a:xfrm>
          <a:prstGeom prst="rect">
            <a:avLst/>
          </a:prstGeom>
        </p:spPr>
      </p:pic>
      <p:sp>
        <p:nvSpPr>
          <p:cNvPr id="88" name="Text 4">
            <a:extLst>
              <a:ext uri="{FF2B5EF4-FFF2-40B4-BE49-F238E27FC236}">
                <a16:creationId xmlns:a16="http://schemas.microsoft.com/office/drawing/2014/main" id="{A4016AA8-0114-0932-5DFA-94AF758D164B}"/>
              </a:ext>
            </a:extLst>
          </p:cNvPr>
          <p:cNvSpPr/>
          <p:nvPr/>
        </p:nvSpPr>
        <p:spPr>
          <a:xfrm>
            <a:off x="1033272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Belgium</a:t>
            </a:r>
            <a:endParaRPr lang="en-US" sz="850" dirty="0"/>
          </a:p>
        </p:txBody>
      </p:sp>
      <p:pic>
        <p:nvPicPr>
          <p:cNvPr id="89" name="Image 3" descr="assets/flags/cy.png">
            <a:extLst>
              <a:ext uri="{FF2B5EF4-FFF2-40B4-BE49-F238E27FC236}">
                <a16:creationId xmlns:a16="http://schemas.microsoft.com/office/drawing/2014/main" id="{F7DB483E-38BF-D737-48FE-22E314F2F1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5510174"/>
            <a:ext cx="155448" cy="103327"/>
          </a:xfrm>
          <a:prstGeom prst="rect">
            <a:avLst/>
          </a:prstGeom>
        </p:spPr>
      </p:pic>
      <p:sp>
        <p:nvSpPr>
          <p:cNvPr id="90" name="Text 5">
            <a:extLst>
              <a:ext uri="{FF2B5EF4-FFF2-40B4-BE49-F238E27FC236}">
                <a16:creationId xmlns:a16="http://schemas.microsoft.com/office/drawing/2014/main" id="{E79D2319-45A4-811A-F3A2-46275794BDA5}"/>
              </a:ext>
            </a:extLst>
          </p:cNvPr>
          <p:cNvSpPr/>
          <p:nvPr/>
        </p:nvSpPr>
        <p:spPr>
          <a:xfrm>
            <a:off x="1033272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Cyprus</a:t>
            </a:r>
            <a:endParaRPr lang="en-US" sz="850" dirty="0"/>
          </a:p>
        </p:txBody>
      </p:sp>
      <p:pic>
        <p:nvPicPr>
          <p:cNvPr id="91" name="Image 4" descr="assets/flags/dk.png">
            <a:extLst>
              <a:ext uri="{FF2B5EF4-FFF2-40B4-BE49-F238E27FC236}">
                <a16:creationId xmlns:a16="http://schemas.microsoft.com/office/drawing/2014/main" id="{43AB6EA0-53BC-59B6-21D0-B1051B2733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5752490"/>
            <a:ext cx="155448" cy="103327"/>
          </a:xfrm>
          <a:prstGeom prst="rect">
            <a:avLst/>
          </a:prstGeom>
        </p:spPr>
      </p:pic>
      <p:sp>
        <p:nvSpPr>
          <p:cNvPr id="92" name="Text 6">
            <a:extLst>
              <a:ext uri="{FF2B5EF4-FFF2-40B4-BE49-F238E27FC236}">
                <a16:creationId xmlns:a16="http://schemas.microsoft.com/office/drawing/2014/main" id="{DB81E889-0E6B-A34E-473A-91DF37C97943}"/>
              </a:ext>
            </a:extLst>
          </p:cNvPr>
          <p:cNvSpPr/>
          <p:nvPr/>
        </p:nvSpPr>
        <p:spPr>
          <a:xfrm>
            <a:off x="1033272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Denmark</a:t>
            </a:r>
            <a:endParaRPr lang="en-US" sz="850" dirty="0"/>
          </a:p>
        </p:txBody>
      </p:sp>
      <p:pic>
        <p:nvPicPr>
          <p:cNvPr id="93" name="Image 5" descr="assets/flags/ee.png">
            <a:extLst>
              <a:ext uri="{FF2B5EF4-FFF2-40B4-BE49-F238E27FC236}">
                <a16:creationId xmlns:a16="http://schemas.microsoft.com/office/drawing/2014/main" id="{2C4D1E03-5857-968F-A650-985B1C3E1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" y="5994806"/>
            <a:ext cx="155448" cy="103327"/>
          </a:xfrm>
          <a:prstGeom prst="rect">
            <a:avLst/>
          </a:prstGeom>
        </p:spPr>
      </p:pic>
      <p:sp>
        <p:nvSpPr>
          <p:cNvPr id="94" name="Text 7">
            <a:extLst>
              <a:ext uri="{FF2B5EF4-FFF2-40B4-BE49-F238E27FC236}">
                <a16:creationId xmlns:a16="http://schemas.microsoft.com/office/drawing/2014/main" id="{68AD6D01-5DAE-D679-1489-51E5AFFCB8DF}"/>
              </a:ext>
            </a:extLst>
          </p:cNvPr>
          <p:cNvSpPr/>
          <p:nvPr/>
        </p:nvSpPr>
        <p:spPr>
          <a:xfrm>
            <a:off x="1033272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Estonia</a:t>
            </a:r>
            <a:endParaRPr lang="en-US" sz="850" dirty="0"/>
          </a:p>
        </p:txBody>
      </p:sp>
      <p:pic>
        <p:nvPicPr>
          <p:cNvPr id="95" name="Image 6" descr="assets/flags/fi.png">
            <a:extLst>
              <a:ext uri="{FF2B5EF4-FFF2-40B4-BE49-F238E27FC236}">
                <a16:creationId xmlns:a16="http://schemas.microsoft.com/office/drawing/2014/main" id="{2E2EE4C3-CB35-6C00-7563-67F73EC834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" y="6237122"/>
            <a:ext cx="155448" cy="103327"/>
          </a:xfrm>
          <a:prstGeom prst="rect">
            <a:avLst/>
          </a:prstGeom>
        </p:spPr>
      </p:pic>
      <p:sp>
        <p:nvSpPr>
          <p:cNvPr id="96" name="Text 8">
            <a:extLst>
              <a:ext uri="{FF2B5EF4-FFF2-40B4-BE49-F238E27FC236}">
                <a16:creationId xmlns:a16="http://schemas.microsoft.com/office/drawing/2014/main" id="{9270FE55-B3ED-1F51-BDE6-21A756DACA23}"/>
              </a:ext>
            </a:extLst>
          </p:cNvPr>
          <p:cNvSpPr/>
          <p:nvPr/>
        </p:nvSpPr>
        <p:spPr>
          <a:xfrm>
            <a:off x="1033272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Finland</a:t>
            </a:r>
            <a:endParaRPr lang="en-US" sz="850" dirty="0"/>
          </a:p>
        </p:txBody>
      </p:sp>
      <p:pic>
        <p:nvPicPr>
          <p:cNvPr id="97" name="Image 7" descr="assets/flags/fr.png">
            <a:extLst>
              <a:ext uri="{FF2B5EF4-FFF2-40B4-BE49-F238E27FC236}">
                <a16:creationId xmlns:a16="http://schemas.microsoft.com/office/drawing/2014/main" id="{E86183DE-228C-9AEF-C0C6-BD6AD7141C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4713" y="5025542"/>
            <a:ext cx="155448" cy="103327"/>
          </a:xfrm>
          <a:prstGeom prst="rect">
            <a:avLst/>
          </a:prstGeom>
        </p:spPr>
      </p:pic>
      <p:sp>
        <p:nvSpPr>
          <p:cNvPr id="98" name="Text 9">
            <a:extLst>
              <a:ext uri="{FF2B5EF4-FFF2-40B4-BE49-F238E27FC236}">
                <a16:creationId xmlns:a16="http://schemas.microsoft.com/office/drawing/2014/main" id="{A393A908-AABF-CFBF-B680-17ADD9DF0493}"/>
              </a:ext>
            </a:extLst>
          </p:cNvPr>
          <p:cNvSpPr/>
          <p:nvPr/>
        </p:nvSpPr>
        <p:spPr>
          <a:xfrm>
            <a:off x="2205025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France</a:t>
            </a:r>
            <a:endParaRPr lang="en-US" sz="850" dirty="0"/>
          </a:p>
        </p:txBody>
      </p:sp>
      <p:pic>
        <p:nvPicPr>
          <p:cNvPr id="99" name="Image 8" descr="assets/flags/de.png">
            <a:extLst>
              <a:ext uri="{FF2B5EF4-FFF2-40B4-BE49-F238E27FC236}">
                <a16:creationId xmlns:a16="http://schemas.microsoft.com/office/drawing/2014/main" id="{FB40C51B-96E2-84A8-B148-9A474D1A2D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4713" y="5267858"/>
            <a:ext cx="155448" cy="103327"/>
          </a:xfrm>
          <a:prstGeom prst="rect">
            <a:avLst/>
          </a:prstGeom>
        </p:spPr>
      </p:pic>
      <p:sp>
        <p:nvSpPr>
          <p:cNvPr id="100" name="Text 10">
            <a:extLst>
              <a:ext uri="{FF2B5EF4-FFF2-40B4-BE49-F238E27FC236}">
                <a16:creationId xmlns:a16="http://schemas.microsoft.com/office/drawing/2014/main" id="{9ACBC65F-59F6-B37A-3A04-04814434424C}"/>
              </a:ext>
            </a:extLst>
          </p:cNvPr>
          <p:cNvSpPr/>
          <p:nvPr/>
        </p:nvSpPr>
        <p:spPr>
          <a:xfrm>
            <a:off x="2205025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Germany</a:t>
            </a:r>
            <a:endParaRPr lang="en-US" sz="850" dirty="0"/>
          </a:p>
        </p:txBody>
      </p:sp>
      <p:pic>
        <p:nvPicPr>
          <p:cNvPr id="101" name="Image 9" descr="assets/flags/gr.png">
            <a:extLst>
              <a:ext uri="{FF2B5EF4-FFF2-40B4-BE49-F238E27FC236}">
                <a16:creationId xmlns:a16="http://schemas.microsoft.com/office/drawing/2014/main" id="{09289FFD-1D9A-B544-ACF6-1C0F1AC7CA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4713" y="5510174"/>
            <a:ext cx="155448" cy="103327"/>
          </a:xfrm>
          <a:prstGeom prst="rect">
            <a:avLst/>
          </a:prstGeom>
        </p:spPr>
      </p:pic>
      <p:sp>
        <p:nvSpPr>
          <p:cNvPr id="102" name="Text 11">
            <a:extLst>
              <a:ext uri="{FF2B5EF4-FFF2-40B4-BE49-F238E27FC236}">
                <a16:creationId xmlns:a16="http://schemas.microsoft.com/office/drawing/2014/main" id="{C591F835-1BF6-6219-25A8-18D0DEA52679}"/>
              </a:ext>
            </a:extLst>
          </p:cNvPr>
          <p:cNvSpPr/>
          <p:nvPr/>
        </p:nvSpPr>
        <p:spPr>
          <a:xfrm>
            <a:off x="2205025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Greece</a:t>
            </a:r>
            <a:endParaRPr lang="en-US" sz="850" dirty="0"/>
          </a:p>
        </p:txBody>
      </p:sp>
      <p:pic>
        <p:nvPicPr>
          <p:cNvPr id="103" name="Image 10" descr="assets/flags/is.png">
            <a:extLst>
              <a:ext uri="{FF2B5EF4-FFF2-40B4-BE49-F238E27FC236}">
                <a16:creationId xmlns:a16="http://schemas.microsoft.com/office/drawing/2014/main" id="{F5024703-2E11-D011-28AB-044B1509BB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4713" y="5752490"/>
            <a:ext cx="155448" cy="103327"/>
          </a:xfrm>
          <a:prstGeom prst="rect">
            <a:avLst/>
          </a:prstGeom>
        </p:spPr>
      </p:pic>
      <p:sp>
        <p:nvSpPr>
          <p:cNvPr id="104" name="Text 12">
            <a:extLst>
              <a:ext uri="{FF2B5EF4-FFF2-40B4-BE49-F238E27FC236}">
                <a16:creationId xmlns:a16="http://schemas.microsoft.com/office/drawing/2014/main" id="{3691607D-8621-AA05-BBE4-BB95418773AF}"/>
              </a:ext>
            </a:extLst>
          </p:cNvPr>
          <p:cNvSpPr/>
          <p:nvPr/>
        </p:nvSpPr>
        <p:spPr>
          <a:xfrm>
            <a:off x="2205025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Iceland</a:t>
            </a:r>
            <a:endParaRPr lang="en-US" sz="850" dirty="0"/>
          </a:p>
        </p:txBody>
      </p:sp>
      <p:pic>
        <p:nvPicPr>
          <p:cNvPr id="105" name="Image 11" descr="assets/flags/ie.png">
            <a:extLst>
              <a:ext uri="{FF2B5EF4-FFF2-40B4-BE49-F238E27FC236}">
                <a16:creationId xmlns:a16="http://schemas.microsoft.com/office/drawing/2014/main" id="{E9A07119-5005-3F89-C121-7F48F842B6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94713" y="5994806"/>
            <a:ext cx="155448" cy="103327"/>
          </a:xfrm>
          <a:prstGeom prst="rect">
            <a:avLst/>
          </a:prstGeom>
        </p:spPr>
      </p:pic>
      <p:sp>
        <p:nvSpPr>
          <p:cNvPr id="106" name="Text 13">
            <a:extLst>
              <a:ext uri="{FF2B5EF4-FFF2-40B4-BE49-F238E27FC236}">
                <a16:creationId xmlns:a16="http://schemas.microsoft.com/office/drawing/2014/main" id="{3625392E-94EF-7E24-772D-E755961F5251}"/>
              </a:ext>
            </a:extLst>
          </p:cNvPr>
          <p:cNvSpPr/>
          <p:nvPr/>
        </p:nvSpPr>
        <p:spPr>
          <a:xfrm>
            <a:off x="2205025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Ireland</a:t>
            </a:r>
            <a:endParaRPr lang="en-US" sz="850" dirty="0"/>
          </a:p>
        </p:txBody>
      </p:sp>
      <p:pic>
        <p:nvPicPr>
          <p:cNvPr id="107" name="Image 12" descr="assets/flags/it.png">
            <a:extLst>
              <a:ext uri="{FF2B5EF4-FFF2-40B4-BE49-F238E27FC236}">
                <a16:creationId xmlns:a16="http://schemas.microsoft.com/office/drawing/2014/main" id="{22A9E10F-3453-DE4B-B11C-B673EEB30B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94713" y="6237122"/>
            <a:ext cx="155448" cy="103327"/>
          </a:xfrm>
          <a:prstGeom prst="rect">
            <a:avLst/>
          </a:prstGeom>
        </p:spPr>
      </p:pic>
      <p:sp>
        <p:nvSpPr>
          <p:cNvPr id="108" name="Text 14">
            <a:extLst>
              <a:ext uri="{FF2B5EF4-FFF2-40B4-BE49-F238E27FC236}">
                <a16:creationId xmlns:a16="http://schemas.microsoft.com/office/drawing/2014/main" id="{26302830-70B5-3E6B-E191-3929133235FA}"/>
              </a:ext>
            </a:extLst>
          </p:cNvPr>
          <p:cNvSpPr/>
          <p:nvPr/>
        </p:nvSpPr>
        <p:spPr>
          <a:xfrm>
            <a:off x="2205025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Italy</a:t>
            </a:r>
            <a:endParaRPr lang="en-US" sz="850" dirty="0"/>
          </a:p>
        </p:txBody>
      </p:sp>
      <p:pic>
        <p:nvPicPr>
          <p:cNvPr id="109" name="Image 13" descr="assets/flags/lt.png">
            <a:extLst>
              <a:ext uri="{FF2B5EF4-FFF2-40B4-BE49-F238E27FC236}">
                <a16:creationId xmlns:a16="http://schemas.microsoft.com/office/drawing/2014/main" id="{77215A45-FC19-41DA-040F-1DA312C0C4A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66466" y="5025542"/>
            <a:ext cx="155448" cy="103327"/>
          </a:xfrm>
          <a:prstGeom prst="rect">
            <a:avLst/>
          </a:prstGeom>
        </p:spPr>
      </p:pic>
      <p:sp>
        <p:nvSpPr>
          <p:cNvPr id="110" name="Text 15">
            <a:extLst>
              <a:ext uri="{FF2B5EF4-FFF2-40B4-BE49-F238E27FC236}">
                <a16:creationId xmlns:a16="http://schemas.microsoft.com/office/drawing/2014/main" id="{CD981F8A-BB93-3B58-5CA7-CFDC7F1DF748}"/>
              </a:ext>
            </a:extLst>
          </p:cNvPr>
          <p:cNvSpPr/>
          <p:nvPr/>
        </p:nvSpPr>
        <p:spPr>
          <a:xfrm>
            <a:off x="3376778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Lithuania</a:t>
            </a:r>
            <a:endParaRPr lang="en-US" sz="850" dirty="0"/>
          </a:p>
        </p:txBody>
      </p:sp>
      <p:pic>
        <p:nvPicPr>
          <p:cNvPr id="111" name="Image 14" descr="assets/flags/lu.png">
            <a:extLst>
              <a:ext uri="{FF2B5EF4-FFF2-40B4-BE49-F238E27FC236}">
                <a16:creationId xmlns:a16="http://schemas.microsoft.com/office/drawing/2014/main" id="{442BC562-8BED-773F-8389-31AD5DC3072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66466" y="5267858"/>
            <a:ext cx="155448" cy="103327"/>
          </a:xfrm>
          <a:prstGeom prst="rect">
            <a:avLst/>
          </a:prstGeom>
        </p:spPr>
      </p:pic>
      <p:sp>
        <p:nvSpPr>
          <p:cNvPr id="112" name="Text 16">
            <a:extLst>
              <a:ext uri="{FF2B5EF4-FFF2-40B4-BE49-F238E27FC236}">
                <a16:creationId xmlns:a16="http://schemas.microsoft.com/office/drawing/2014/main" id="{B0F491E2-0A92-FD95-5B3D-28B8A204BB54}"/>
              </a:ext>
            </a:extLst>
          </p:cNvPr>
          <p:cNvSpPr/>
          <p:nvPr/>
        </p:nvSpPr>
        <p:spPr>
          <a:xfrm>
            <a:off x="3376778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Luxembourg</a:t>
            </a:r>
            <a:endParaRPr lang="en-US" sz="850" dirty="0"/>
          </a:p>
        </p:txBody>
      </p:sp>
      <p:pic>
        <p:nvPicPr>
          <p:cNvPr id="113" name="Image 15" descr="assets/flags/nl.png">
            <a:extLst>
              <a:ext uri="{FF2B5EF4-FFF2-40B4-BE49-F238E27FC236}">
                <a16:creationId xmlns:a16="http://schemas.microsoft.com/office/drawing/2014/main" id="{41043B69-EBBF-18C5-C57E-CD1D7AD4F66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66466" y="5510174"/>
            <a:ext cx="155448" cy="103327"/>
          </a:xfrm>
          <a:prstGeom prst="rect">
            <a:avLst/>
          </a:prstGeom>
        </p:spPr>
      </p:pic>
      <p:sp>
        <p:nvSpPr>
          <p:cNvPr id="114" name="Text 17">
            <a:extLst>
              <a:ext uri="{FF2B5EF4-FFF2-40B4-BE49-F238E27FC236}">
                <a16:creationId xmlns:a16="http://schemas.microsoft.com/office/drawing/2014/main" id="{9479DAE7-88A3-F580-8518-F0A9136B497C}"/>
              </a:ext>
            </a:extLst>
          </p:cNvPr>
          <p:cNvSpPr/>
          <p:nvPr/>
        </p:nvSpPr>
        <p:spPr>
          <a:xfrm>
            <a:off x="3376778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</a:t>
            </a:r>
            <a:endParaRPr lang="en-US" sz="850" dirty="0"/>
          </a:p>
        </p:txBody>
      </p:sp>
      <p:pic>
        <p:nvPicPr>
          <p:cNvPr id="115" name="Image 16" descr="assets/flags/no.png">
            <a:extLst>
              <a:ext uri="{FF2B5EF4-FFF2-40B4-BE49-F238E27FC236}">
                <a16:creationId xmlns:a16="http://schemas.microsoft.com/office/drawing/2014/main" id="{7B3C3E37-7331-C083-086C-7B2FE4CF12B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66466" y="5752490"/>
            <a:ext cx="155448" cy="103327"/>
          </a:xfrm>
          <a:prstGeom prst="rect">
            <a:avLst/>
          </a:prstGeom>
        </p:spPr>
      </p:pic>
      <p:sp>
        <p:nvSpPr>
          <p:cNvPr id="116" name="Text 18">
            <a:extLst>
              <a:ext uri="{FF2B5EF4-FFF2-40B4-BE49-F238E27FC236}">
                <a16:creationId xmlns:a16="http://schemas.microsoft.com/office/drawing/2014/main" id="{56131759-F86C-70C3-280A-9C3C4452E3F9}"/>
              </a:ext>
            </a:extLst>
          </p:cNvPr>
          <p:cNvSpPr/>
          <p:nvPr/>
        </p:nvSpPr>
        <p:spPr>
          <a:xfrm>
            <a:off x="3376778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Norway</a:t>
            </a:r>
            <a:endParaRPr lang="en-US" sz="850" dirty="0"/>
          </a:p>
        </p:txBody>
      </p:sp>
      <p:pic>
        <p:nvPicPr>
          <p:cNvPr id="117" name="Image 17" descr="assets/flags/pl.png">
            <a:extLst>
              <a:ext uri="{FF2B5EF4-FFF2-40B4-BE49-F238E27FC236}">
                <a16:creationId xmlns:a16="http://schemas.microsoft.com/office/drawing/2014/main" id="{11C38B30-AE06-342E-F321-86BD9485445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66466" y="5994806"/>
            <a:ext cx="155448" cy="103327"/>
          </a:xfrm>
          <a:prstGeom prst="rect">
            <a:avLst/>
          </a:prstGeom>
        </p:spPr>
      </p:pic>
      <p:sp>
        <p:nvSpPr>
          <p:cNvPr id="118" name="Text 19">
            <a:extLst>
              <a:ext uri="{FF2B5EF4-FFF2-40B4-BE49-F238E27FC236}">
                <a16:creationId xmlns:a16="http://schemas.microsoft.com/office/drawing/2014/main" id="{98AE65D3-4C99-4465-DB8E-A7982E2EEDD2}"/>
              </a:ext>
            </a:extLst>
          </p:cNvPr>
          <p:cNvSpPr/>
          <p:nvPr/>
        </p:nvSpPr>
        <p:spPr>
          <a:xfrm>
            <a:off x="3376778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Poland</a:t>
            </a:r>
            <a:endParaRPr lang="en-US" sz="850" dirty="0"/>
          </a:p>
        </p:txBody>
      </p:sp>
      <p:pic>
        <p:nvPicPr>
          <p:cNvPr id="119" name="Image 18" descr="assets/flags/pt.png">
            <a:extLst>
              <a:ext uri="{FF2B5EF4-FFF2-40B4-BE49-F238E27FC236}">
                <a16:creationId xmlns:a16="http://schemas.microsoft.com/office/drawing/2014/main" id="{DFB9B949-04AA-9659-229F-20AEF8F4F60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66466" y="6237122"/>
            <a:ext cx="155448" cy="103327"/>
          </a:xfrm>
          <a:prstGeom prst="rect">
            <a:avLst/>
          </a:prstGeom>
        </p:spPr>
      </p:pic>
      <p:sp>
        <p:nvSpPr>
          <p:cNvPr id="120" name="Text 20">
            <a:extLst>
              <a:ext uri="{FF2B5EF4-FFF2-40B4-BE49-F238E27FC236}">
                <a16:creationId xmlns:a16="http://schemas.microsoft.com/office/drawing/2014/main" id="{4AF0C3E4-6C1C-EDF6-C366-B80D85ED74CD}"/>
              </a:ext>
            </a:extLst>
          </p:cNvPr>
          <p:cNvSpPr/>
          <p:nvPr/>
        </p:nvSpPr>
        <p:spPr>
          <a:xfrm>
            <a:off x="3376778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Portugal</a:t>
            </a:r>
            <a:endParaRPr lang="en-US" sz="850" dirty="0"/>
          </a:p>
        </p:txBody>
      </p:sp>
      <p:pic>
        <p:nvPicPr>
          <p:cNvPr id="121" name="Image 19" descr="assets/flags/es.png">
            <a:extLst>
              <a:ext uri="{FF2B5EF4-FFF2-40B4-BE49-F238E27FC236}">
                <a16:creationId xmlns:a16="http://schemas.microsoft.com/office/drawing/2014/main" id="{F13B034F-E227-75C0-745A-855CE0552A2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38218" y="5025542"/>
            <a:ext cx="155448" cy="103327"/>
          </a:xfrm>
          <a:prstGeom prst="rect">
            <a:avLst/>
          </a:prstGeom>
        </p:spPr>
      </p:pic>
      <p:sp>
        <p:nvSpPr>
          <p:cNvPr id="122" name="Text 21">
            <a:extLst>
              <a:ext uri="{FF2B5EF4-FFF2-40B4-BE49-F238E27FC236}">
                <a16:creationId xmlns:a16="http://schemas.microsoft.com/office/drawing/2014/main" id="{6BE15793-166A-029E-55C9-AB12F287D6D1}"/>
              </a:ext>
            </a:extLst>
          </p:cNvPr>
          <p:cNvSpPr/>
          <p:nvPr/>
        </p:nvSpPr>
        <p:spPr>
          <a:xfrm>
            <a:off x="4548530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Spain</a:t>
            </a:r>
            <a:endParaRPr lang="en-US" sz="850" dirty="0"/>
          </a:p>
        </p:txBody>
      </p:sp>
      <p:pic>
        <p:nvPicPr>
          <p:cNvPr id="123" name="Image 20" descr="assets/flags/se.png">
            <a:extLst>
              <a:ext uri="{FF2B5EF4-FFF2-40B4-BE49-F238E27FC236}">
                <a16:creationId xmlns:a16="http://schemas.microsoft.com/office/drawing/2014/main" id="{4AB9A1E3-A356-C22E-B5DB-E8A281FE468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38218" y="5267858"/>
            <a:ext cx="155448" cy="103327"/>
          </a:xfrm>
          <a:prstGeom prst="rect">
            <a:avLst/>
          </a:prstGeom>
        </p:spPr>
      </p:pic>
      <p:sp>
        <p:nvSpPr>
          <p:cNvPr id="124" name="Text 22">
            <a:extLst>
              <a:ext uri="{FF2B5EF4-FFF2-40B4-BE49-F238E27FC236}">
                <a16:creationId xmlns:a16="http://schemas.microsoft.com/office/drawing/2014/main" id="{2A1637C8-08A5-3E4E-DB9F-A32F0CB53328}"/>
              </a:ext>
            </a:extLst>
          </p:cNvPr>
          <p:cNvSpPr/>
          <p:nvPr/>
        </p:nvSpPr>
        <p:spPr>
          <a:xfrm>
            <a:off x="4548530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Sweden</a:t>
            </a:r>
            <a:endParaRPr lang="en-US" sz="850" dirty="0"/>
          </a:p>
        </p:txBody>
      </p:sp>
      <p:pic>
        <p:nvPicPr>
          <p:cNvPr id="125" name="Image 21" descr="assets/flags/ch.png">
            <a:extLst>
              <a:ext uri="{FF2B5EF4-FFF2-40B4-BE49-F238E27FC236}">
                <a16:creationId xmlns:a16="http://schemas.microsoft.com/office/drawing/2014/main" id="{E9A1387B-08BB-07E6-C477-6D81C9F2F7A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38218" y="5510174"/>
            <a:ext cx="155448" cy="103327"/>
          </a:xfrm>
          <a:prstGeom prst="rect">
            <a:avLst/>
          </a:prstGeom>
        </p:spPr>
      </p:pic>
      <p:sp>
        <p:nvSpPr>
          <p:cNvPr id="126" name="Text 23">
            <a:extLst>
              <a:ext uri="{FF2B5EF4-FFF2-40B4-BE49-F238E27FC236}">
                <a16:creationId xmlns:a16="http://schemas.microsoft.com/office/drawing/2014/main" id="{52BA1B81-4E16-7FA1-0BCC-65F465CBB315}"/>
              </a:ext>
            </a:extLst>
          </p:cNvPr>
          <p:cNvSpPr/>
          <p:nvPr/>
        </p:nvSpPr>
        <p:spPr>
          <a:xfrm>
            <a:off x="4548530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Switzerland</a:t>
            </a:r>
            <a:endParaRPr lang="en-US" sz="850" dirty="0"/>
          </a:p>
        </p:txBody>
      </p:sp>
      <p:pic>
        <p:nvPicPr>
          <p:cNvPr id="127" name="Image 22" descr="assets/flags/gb.png">
            <a:extLst>
              <a:ext uri="{FF2B5EF4-FFF2-40B4-BE49-F238E27FC236}">
                <a16:creationId xmlns:a16="http://schemas.microsoft.com/office/drawing/2014/main" id="{A3212D54-5CB5-9580-497B-742C0B75DA0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338218" y="5752490"/>
            <a:ext cx="155448" cy="103327"/>
          </a:xfrm>
          <a:prstGeom prst="rect">
            <a:avLst/>
          </a:prstGeom>
        </p:spPr>
      </p:pic>
      <p:sp>
        <p:nvSpPr>
          <p:cNvPr id="128" name="Text 24">
            <a:extLst>
              <a:ext uri="{FF2B5EF4-FFF2-40B4-BE49-F238E27FC236}">
                <a16:creationId xmlns:a16="http://schemas.microsoft.com/office/drawing/2014/main" id="{71191B91-F976-FD6A-9CA5-54089904B13C}"/>
              </a:ext>
            </a:extLst>
          </p:cNvPr>
          <p:cNvSpPr/>
          <p:nvPr/>
        </p:nvSpPr>
        <p:spPr>
          <a:xfrm>
            <a:off x="4548530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UK</a:t>
            </a:r>
            <a:endParaRPr lang="en-US" sz="850" dirty="0"/>
          </a:p>
        </p:txBody>
      </p:sp>
      <p:sp>
        <p:nvSpPr>
          <p:cNvPr id="129" name="Shape 25">
            <a:extLst>
              <a:ext uri="{FF2B5EF4-FFF2-40B4-BE49-F238E27FC236}">
                <a16:creationId xmlns:a16="http://schemas.microsoft.com/office/drawing/2014/main" id="{30397DE4-C7F9-53B1-969A-5DFA7ED47763}"/>
              </a:ext>
            </a:extLst>
          </p:cNvPr>
          <p:cNvSpPr/>
          <p:nvPr/>
        </p:nvSpPr>
        <p:spPr>
          <a:xfrm>
            <a:off x="5509971" y="4572000"/>
            <a:ext cx="2233778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Text 26">
            <a:extLst>
              <a:ext uri="{FF2B5EF4-FFF2-40B4-BE49-F238E27FC236}">
                <a16:creationId xmlns:a16="http://schemas.microsoft.com/office/drawing/2014/main" id="{29B0272F-B2B7-8F0C-6598-3A22C06007E5}"/>
              </a:ext>
            </a:extLst>
          </p:cNvPr>
          <p:cNvSpPr/>
          <p:nvPr/>
        </p:nvSpPr>
        <p:spPr>
          <a:xfrm>
            <a:off x="5509971" y="4636008"/>
            <a:ext cx="223377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MIDDLE EAST · 8</a:t>
            </a:r>
            <a:endParaRPr lang="en-US" sz="800" dirty="0"/>
          </a:p>
        </p:txBody>
      </p:sp>
      <p:pic>
        <p:nvPicPr>
          <p:cNvPr id="131" name="Image 23" descr="assets/flags/bh.png">
            <a:extLst>
              <a:ext uri="{FF2B5EF4-FFF2-40B4-BE49-F238E27FC236}">
                <a16:creationId xmlns:a16="http://schemas.microsoft.com/office/drawing/2014/main" id="{6A3992ED-0E6C-86C1-3EC8-4D1FD571CDD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509971" y="5025542"/>
            <a:ext cx="155448" cy="103327"/>
          </a:xfrm>
          <a:prstGeom prst="rect">
            <a:avLst/>
          </a:prstGeom>
        </p:spPr>
      </p:pic>
      <p:sp>
        <p:nvSpPr>
          <p:cNvPr id="132" name="Text 27">
            <a:extLst>
              <a:ext uri="{FF2B5EF4-FFF2-40B4-BE49-F238E27FC236}">
                <a16:creationId xmlns:a16="http://schemas.microsoft.com/office/drawing/2014/main" id="{3F3EBB03-85AA-2112-FA67-682B4AF19FA3}"/>
              </a:ext>
            </a:extLst>
          </p:cNvPr>
          <p:cNvSpPr/>
          <p:nvPr/>
        </p:nvSpPr>
        <p:spPr>
          <a:xfrm>
            <a:off x="5720283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Bahrain</a:t>
            </a:r>
            <a:endParaRPr lang="en-US" sz="850" dirty="0"/>
          </a:p>
        </p:txBody>
      </p:sp>
      <p:pic>
        <p:nvPicPr>
          <p:cNvPr id="133" name="Image 24" descr="assets/flags/il.png">
            <a:extLst>
              <a:ext uri="{FF2B5EF4-FFF2-40B4-BE49-F238E27FC236}">
                <a16:creationId xmlns:a16="http://schemas.microsoft.com/office/drawing/2014/main" id="{09A0079B-4048-7C47-CBB8-2BA65C84AC8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509971" y="5267858"/>
            <a:ext cx="155448" cy="103327"/>
          </a:xfrm>
          <a:prstGeom prst="rect">
            <a:avLst/>
          </a:prstGeom>
        </p:spPr>
      </p:pic>
      <p:sp>
        <p:nvSpPr>
          <p:cNvPr id="134" name="Text 28">
            <a:extLst>
              <a:ext uri="{FF2B5EF4-FFF2-40B4-BE49-F238E27FC236}">
                <a16:creationId xmlns:a16="http://schemas.microsoft.com/office/drawing/2014/main" id="{1DCCD097-83AD-0419-E7D6-6E01FFAAFA39}"/>
              </a:ext>
            </a:extLst>
          </p:cNvPr>
          <p:cNvSpPr/>
          <p:nvPr/>
        </p:nvSpPr>
        <p:spPr>
          <a:xfrm>
            <a:off x="5720283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Israel</a:t>
            </a:r>
            <a:endParaRPr lang="en-US" sz="850" dirty="0"/>
          </a:p>
        </p:txBody>
      </p:sp>
      <p:pic>
        <p:nvPicPr>
          <p:cNvPr id="135" name="Image 25" descr="assets/flags/kw.png">
            <a:extLst>
              <a:ext uri="{FF2B5EF4-FFF2-40B4-BE49-F238E27FC236}">
                <a16:creationId xmlns:a16="http://schemas.microsoft.com/office/drawing/2014/main" id="{B501C799-D4BC-A0B5-4C9A-5C49E82EDE6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509971" y="5510174"/>
            <a:ext cx="155448" cy="103327"/>
          </a:xfrm>
          <a:prstGeom prst="rect">
            <a:avLst/>
          </a:prstGeom>
        </p:spPr>
      </p:pic>
      <p:sp>
        <p:nvSpPr>
          <p:cNvPr id="136" name="Text 29">
            <a:extLst>
              <a:ext uri="{FF2B5EF4-FFF2-40B4-BE49-F238E27FC236}">
                <a16:creationId xmlns:a16="http://schemas.microsoft.com/office/drawing/2014/main" id="{39521F1A-E8AB-FCBC-C203-9B39BFADE2E6}"/>
              </a:ext>
            </a:extLst>
          </p:cNvPr>
          <p:cNvSpPr/>
          <p:nvPr/>
        </p:nvSpPr>
        <p:spPr>
          <a:xfrm>
            <a:off x="5720283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Kuwait</a:t>
            </a:r>
            <a:endParaRPr lang="en-US" sz="850" dirty="0"/>
          </a:p>
        </p:txBody>
      </p:sp>
      <p:pic>
        <p:nvPicPr>
          <p:cNvPr id="137" name="Image 26" descr="assets/flags/om.png">
            <a:extLst>
              <a:ext uri="{FF2B5EF4-FFF2-40B4-BE49-F238E27FC236}">
                <a16:creationId xmlns:a16="http://schemas.microsoft.com/office/drawing/2014/main" id="{60760F69-BCA1-B248-4F28-1402F3527E5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09971" y="5752490"/>
            <a:ext cx="155448" cy="103327"/>
          </a:xfrm>
          <a:prstGeom prst="rect">
            <a:avLst/>
          </a:prstGeom>
        </p:spPr>
      </p:pic>
      <p:sp>
        <p:nvSpPr>
          <p:cNvPr id="138" name="Text 30">
            <a:extLst>
              <a:ext uri="{FF2B5EF4-FFF2-40B4-BE49-F238E27FC236}">
                <a16:creationId xmlns:a16="http://schemas.microsoft.com/office/drawing/2014/main" id="{B6E266C7-8443-6CEE-643D-BD9A2D738688}"/>
              </a:ext>
            </a:extLst>
          </p:cNvPr>
          <p:cNvSpPr/>
          <p:nvPr/>
        </p:nvSpPr>
        <p:spPr>
          <a:xfrm>
            <a:off x="5720283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Oman</a:t>
            </a:r>
            <a:endParaRPr lang="en-US" sz="850" dirty="0"/>
          </a:p>
        </p:txBody>
      </p:sp>
      <p:pic>
        <p:nvPicPr>
          <p:cNvPr id="139" name="Image 27" descr="assets/flags/qa.png">
            <a:extLst>
              <a:ext uri="{FF2B5EF4-FFF2-40B4-BE49-F238E27FC236}">
                <a16:creationId xmlns:a16="http://schemas.microsoft.com/office/drawing/2014/main" id="{144E269C-B993-1D46-22D4-BA4B1A3D5EE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509971" y="5994806"/>
            <a:ext cx="155448" cy="103327"/>
          </a:xfrm>
          <a:prstGeom prst="rect">
            <a:avLst/>
          </a:prstGeom>
        </p:spPr>
      </p:pic>
      <p:sp>
        <p:nvSpPr>
          <p:cNvPr id="140" name="Text 31">
            <a:extLst>
              <a:ext uri="{FF2B5EF4-FFF2-40B4-BE49-F238E27FC236}">
                <a16:creationId xmlns:a16="http://schemas.microsoft.com/office/drawing/2014/main" id="{34511974-D0B6-90F9-2EB2-FD0D2A738F99}"/>
              </a:ext>
            </a:extLst>
          </p:cNvPr>
          <p:cNvSpPr/>
          <p:nvPr/>
        </p:nvSpPr>
        <p:spPr>
          <a:xfrm>
            <a:off x="5720283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Qatar</a:t>
            </a:r>
            <a:endParaRPr lang="en-US" sz="850" dirty="0"/>
          </a:p>
        </p:txBody>
      </p:sp>
      <p:pic>
        <p:nvPicPr>
          <p:cNvPr id="141" name="Image 28" descr="assets/flags/sa.png">
            <a:extLst>
              <a:ext uri="{FF2B5EF4-FFF2-40B4-BE49-F238E27FC236}">
                <a16:creationId xmlns:a16="http://schemas.microsoft.com/office/drawing/2014/main" id="{23D6336E-B26A-DDCE-3781-9F7D354B7E5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509971" y="6237122"/>
            <a:ext cx="155448" cy="103327"/>
          </a:xfrm>
          <a:prstGeom prst="rect">
            <a:avLst/>
          </a:prstGeom>
        </p:spPr>
      </p:pic>
      <p:sp>
        <p:nvSpPr>
          <p:cNvPr id="142" name="Text 32">
            <a:extLst>
              <a:ext uri="{FF2B5EF4-FFF2-40B4-BE49-F238E27FC236}">
                <a16:creationId xmlns:a16="http://schemas.microsoft.com/office/drawing/2014/main" id="{4693C448-B461-3E46-0894-625F04AA6BAF}"/>
              </a:ext>
            </a:extLst>
          </p:cNvPr>
          <p:cNvSpPr/>
          <p:nvPr/>
        </p:nvSpPr>
        <p:spPr>
          <a:xfrm>
            <a:off x="5720283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Saudi Arabia</a:t>
            </a:r>
            <a:endParaRPr lang="en-US" sz="850" dirty="0"/>
          </a:p>
        </p:txBody>
      </p:sp>
      <p:pic>
        <p:nvPicPr>
          <p:cNvPr id="143" name="Image 29" descr="assets/flags/tr.png">
            <a:extLst>
              <a:ext uri="{FF2B5EF4-FFF2-40B4-BE49-F238E27FC236}">
                <a16:creationId xmlns:a16="http://schemas.microsoft.com/office/drawing/2014/main" id="{A8797A3B-D8F3-0BF5-B652-A2191C11070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681724" y="5025542"/>
            <a:ext cx="155448" cy="103327"/>
          </a:xfrm>
          <a:prstGeom prst="rect">
            <a:avLst/>
          </a:prstGeom>
        </p:spPr>
      </p:pic>
      <p:sp>
        <p:nvSpPr>
          <p:cNvPr id="144" name="Text 33">
            <a:extLst>
              <a:ext uri="{FF2B5EF4-FFF2-40B4-BE49-F238E27FC236}">
                <a16:creationId xmlns:a16="http://schemas.microsoft.com/office/drawing/2014/main" id="{9F62A649-3404-6805-D135-C43844EBF1E8}"/>
              </a:ext>
            </a:extLst>
          </p:cNvPr>
          <p:cNvSpPr/>
          <p:nvPr/>
        </p:nvSpPr>
        <p:spPr>
          <a:xfrm>
            <a:off x="6892036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Turkey</a:t>
            </a:r>
            <a:endParaRPr lang="en-US" sz="850" dirty="0"/>
          </a:p>
        </p:txBody>
      </p:sp>
      <p:pic>
        <p:nvPicPr>
          <p:cNvPr id="145" name="Image 30" descr="assets/flags/ae.png">
            <a:extLst>
              <a:ext uri="{FF2B5EF4-FFF2-40B4-BE49-F238E27FC236}">
                <a16:creationId xmlns:a16="http://schemas.microsoft.com/office/drawing/2014/main" id="{1C5920B5-F2A5-05CF-582D-AF98E7D10CD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81724" y="5267858"/>
            <a:ext cx="155448" cy="103327"/>
          </a:xfrm>
          <a:prstGeom prst="rect">
            <a:avLst/>
          </a:prstGeom>
        </p:spPr>
      </p:pic>
      <p:sp>
        <p:nvSpPr>
          <p:cNvPr id="146" name="Text 34">
            <a:extLst>
              <a:ext uri="{FF2B5EF4-FFF2-40B4-BE49-F238E27FC236}">
                <a16:creationId xmlns:a16="http://schemas.microsoft.com/office/drawing/2014/main" id="{FD7671B2-D992-0D0B-4620-6E14FCC828B5}"/>
              </a:ext>
            </a:extLst>
          </p:cNvPr>
          <p:cNvSpPr/>
          <p:nvPr/>
        </p:nvSpPr>
        <p:spPr>
          <a:xfrm>
            <a:off x="6892036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UAE</a:t>
            </a:r>
            <a:endParaRPr lang="en-US" sz="850" dirty="0"/>
          </a:p>
        </p:txBody>
      </p:sp>
      <p:sp>
        <p:nvSpPr>
          <p:cNvPr id="147" name="Shape 35">
            <a:extLst>
              <a:ext uri="{FF2B5EF4-FFF2-40B4-BE49-F238E27FC236}">
                <a16:creationId xmlns:a16="http://schemas.microsoft.com/office/drawing/2014/main" id="{8AE02405-CDA2-6072-23CD-99819B6ADE74}"/>
              </a:ext>
            </a:extLst>
          </p:cNvPr>
          <p:cNvSpPr/>
          <p:nvPr/>
        </p:nvSpPr>
        <p:spPr>
          <a:xfrm>
            <a:off x="7853477" y="4572000"/>
            <a:ext cx="1062025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8" name="Text 36">
            <a:extLst>
              <a:ext uri="{FF2B5EF4-FFF2-40B4-BE49-F238E27FC236}">
                <a16:creationId xmlns:a16="http://schemas.microsoft.com/office/drawing/2014/main" id="{A6B1C50C-1B41-D517-9BF5-67EADFCBF870}"/>
              </a:ext>
            </a:extLst>
          </p:cNvPr>
          <p:cNvSpPr/>
          <p:nvPr/>
        </p:nvSpPr>
        <p:spPr>
          <a:xfrm>
            <a:off x="7853477" y="4636008"/>
            <a:ext cx="106202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ASIA-PACIFIC · 5</a:t>
            </a:r>
            <a:endParaRPr lang="en-US" sz="800" dirty="0"/>
          </a:p>
        </p:txBody>
      </p:sp>
      <p:pic>
        <p:nvPicPr>
          <p:cNvPr id="149" name="Image 31" descr="assets/flags/au.png">
            <a:extLst>
              <a:ext uri="{FF2B5EF4-FFF2-40B4-BE49-F238E27FC236}">
                <a16:creationId xmlns:a16="http://schemas.microsoft.com/office/drawing/2014/main" id="{6F3E870C-41F3-364F-277C-BA5E6FFD1CE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853477" y="5025542"/>
            <a:ext cx="155448" cy="103327"/>
          </a:xfrm>
          <a:prstGeom prst="rect">
            <a:avLst/>
          </a:prstGeom>
        </p:spPr>
      </p:pic>
      <p:sp>
        <p:nvSpPr>
          <p:cNvPr id="150" name="Text 37">
            <a:extLst>
              <a:ext uri="{FF2B5EF4-FFF2-40B4-BE49-F238E27FC236}">
                <a16:creationId xmlns:a16="http://schemas.microsoft.com/office/drawing/2014/main" id="{84ECF37D-D5B2-CE9E-A975-CC86E818B95C}"/>
              </a:ext>
            </a:extLst>
          </p:cNvPr>
          <p:cNvSpPr/>
          <p:nvPr/>
        </p:nvSpPr>
        <p:spPr>
          <a:xfrm>
            <a:off x="8063789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Australia</a:t>
            </a:r>
            <a:endParaRPr lang="en-US" sz="850" dirty="0"/>
          </a:p>
        </p:txBody>
      </p:sp>
      <p:pic>
        <p:nvPicPr>
          <p:cNvPr id="151" name="Image 32" descr="assets/flags/cn.png">
            <a:extLst>
              <a:ext uri="{FF2B5EF4-FFF2-40B4-BE49-F238E27FC236}">
                <a16:creationId xmlns:a16="http://schemas.microsoft.com/office/drawing/2014/main" id="{9EEB1CAC-B37A-2227-093F-BC5AF9CB09CC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853477" y="5267858"/>
            <a:ext cx="155448" cy="103327"/>
          </a:xfrm>
          <a:prstGeom prst="rect">
            <a:avLst/>
          </a:prstGeom>
        </p:spPr>
      </p:pic>
      <p:sp>
        <p:nvSpPr>
          <p:cNvPr id="152" name="Text 38">
            <a:extLst>
              <a:ext uri="{FF2B5EF4-FFF2-40B4-BE49-F238E27FC236}">
                <a16:creationId xmlns:a16="http://schemas.microsoft.com/office/drawing/2014/main" id="{CEA64D95-AC02-FFFC-6A95-0A393BA731A3}"/>
              </a:ext>
            </a:extLst>
          </p:cNvPr>
          <p:cNvSpPr/>
          <p:nvPr/>
        </p:nvSpPr>
        <p:spPr>
          <a:xfrm>
            <a:off x="8063789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China</a:t>
            </a:r>
            <a:endParaRPr lang="en-US" sz="850" dirty="0"/>
          </a:p>
        </p:txBody>
      </p:sp>
      <p:pic>
        <p:nvPicPr>
          <p:cNvPr id="153" name="Image 33" descr="assets/flags/in.png">
            <a:extLst>
              <a:ext uri="{FF2B5EF4-FFF2-40B4-BE49-F238E27FC236}">
                <a16:creationId xmlns:a16="http://schemas.microsoft.com/office/drawing/2014/main" id="{5025C6E2-01A6-1634-13BE-EBE05750926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853477" y="5510174"/>
            <a:ext cx="155448" cy="103327"/>
          </a:xfrm>
          <a:prstGeom prst="rect">
            <a:avLst/>
          </a:prstGeom>
        </p:spPr>
      </p:pic>
      <p:sp>
        <p:nvSpPr>
          <p:cNvPr id="154" name="Text 39">
            <a:extLst>
              <a:ext uri="{FF2B5EF4-FFF2-40B4-BE49-F238E27FC236}">
                <a16:creationId xmlns:a16="http://schemas.microsoft.com/office/drawing/2014/main" id="{2F262023-4161-E0A9-2EA6-8BE512014D54}"/>
              </a:ext>
            </a:extLst>
          </p:cNvPr>
          <p:cNvSpPr/>
          <p:nvPr/>
        </p:nvSpPr>
        <p:spPr>
          <a:xfrm>
            <a:off x="8063789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</a:t>
            </a:r>
            <a:endParaRPr lang="en-US" sz="850" dirty="0"/>
          </a:p>
        </p:txBody>
      </p:sp>
      <p:pic>
        <p:nvPicPr>
          <p:cNvPr id="155" name="Image 34" descr="assets/flags/jp.png">
            <a:extLst>
              <a:ext uri="{FF2B5EF4-FFF2-40B4-BE49-F238E27FC236}">
                <a16:creationId xmlns:a16="http://schemas.microsoft.com/office/drawing/2014/main" id="{0CF37EF5-173F-51A6-A055-CF8F941EABF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853477" y="5752490"/>
            <a:ext cx="155448" cy="103327"/>
          </a:xfrm>
          <a:prstGeom prst="rect">
            <a:avLst/>
          </a:prstGeom>
        </p:spPr>
      </p:pic>
      <p:sp>
        <p:nvSpPr>
          <p:cNvPr id="156" name="Text 40">
            <a:extLst>
              <a:ext uri="{FF2B5EF4-FFF2-40B4-BE49-F238E27FC236}">
                <a16:creationId xmlns:a16="http://schemas.microsoft.com/office/drawing/2014/main" id="{6A51E5D0-1460-34C2-87E1-B6FB67198F1D}"/>
              </a:ext>
            </a:extLst>
          </p:cNvPr>
          <p:cNvSpPr/>
          <p:nvPr/>
        </p:nvSpPr>
        <p:spPr>
          <a:xfrm>
            <a:off x="8063789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Japan</a:t>
            </a:r>
            <a:endParaRPr lang="en-US" sz="850" dirty="0"/>
          </a:p>
        </p:txBody>
      </p:sp>
      <p:pic>
        <p:nvPicPr>
          <p:cNvPr id="157" name="Image 35" descr="assets/flags/sg.png">
            <a:extLst>
              <a:ext uri="{FF2B5EF4-FFF2-40B4-BE49-F238E27FC236}">
                <a16:creationId xmlns:a16="http://schemas.microsoft.com/office/drawing/2014/main" id="{AF786C3C-ABDD-FFF7-6062-A0D6CEA34EE1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853477" y="5994806"/>
            <a:ext cx="155448" cy="103327"/>
          </a:xfrm>
          <a:prstGeom prst="rect">
            <a:avLst/>
          </a:prstGeom>
        </p:spPr>
      </p:pic>
      <p:sp>
        <p:nvSpPr>
          <p:cNvPr id="158" name="Text 41">
            <a:extLst>
              <a:ext uri="{FF2B5EF4-FFF2-40B4-BE49-F238E27FC236}">
                <a16:creationId xmlns:a16="http://schemas.microsoft.com/office/drawing/2014/main" id="{B2AD8E78-59B6-6CE8-BDD2-C077C40FD045}"/>
              </a:ext>
            </a:extLst>
          </p:cNvPr>
          <p:cNvSpPr/>
          <p:nvPr/>
        </p:nvSpPr>
        <p:spPr>
          <a:xfrm>
            <a:off x="8063789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Singapore</a:t>
            </a:r>
            <a:endParaRPr lang="en-US" sz="850" dirty="0"/>
          </a:p>
        </p:txBody>
      </p:sp>
      <p:sp>
        <p:nvSpPr>
          <p:cNvPr id="159" name="Shape 42">
            <a:extLst>
              <a:ext uri="{FF2B5EF4-FFF2-40B4-BE49-F238E27FC236}">
                <a16:creationId xmlns:a16="http://schemas.microsoft.com/office/drawing/2014/main" id="{522B5690-4998-24D3-51C1-2FADC6511A18}"/>
              </a:ext>
            </a:extLst>
          </p:cNvPr>
          <p:cNvSpPr/>
          <p:nvPr/>
        </p:nvSpPr>
        <p:spPr>
          <a:xfrm>
            <a:off x="9025230" y="4572000"/>
            <a:ext cx="1062025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0" name="Text 43">
            <a:extLst>
              <a:ext uri="{FF2B5EF4-FFF2-40B4-BE49-F238E27FC236}">
                <a16:creationId xmlns:a16="http://schemas.microsoft.com/office/drawing/2014/main" id="{A553C50B-2797-42DE-A43E-74C18AA68073}"/>
              </a:ext>
            </a:extLst>
          </p:cNvPr>
          <p:cNvSpPr/>
          <p:nvPr/>
        </p:nvSpPr>
        <p:spPr>
          <a:xfrm>
            <a:off x="9025230" y="4636008"/>
            <a:ext cx="106202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AMERICAS · 3</a:t>
            </a:r>
            <a:endParaRPr lang="en-US" sz="800" dirty="0"/>
          </a:p>
        </p:txBody>
      </p:sp>
      <p:pic>
        <p:nvPicPr>
          <p:cNvPr id="162" name="Image 36" descr="assets/flags/ca.png">
            <a:extLst>
              <a:ext uri="{FF2B5EF4-FFF2-40B4-BE49-F238E27FC236}">
                <a16:creationId xmlns:a16="http://schemas.microsoft.com/office/drawing/2014/main" id="{37A161F0-EA6D-B897-FF4F-457A1446C4D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025230" y="5025542"/>
            <a:ext cx="155448" cy="103327"/>
          </a:xfrm>
          <a:prstGeom prst="rect">
            <a:avLst/>
          </a:prstGeom>
        </p:spPr>
      </p:pic>
      <p:sp>
        <p:nvSpPr>
          <p:cNvPr id="163" name="Text 44">
            <a:extLst>
              <a:ext uri="{FF2B5EF4-FFF2-40B4-BE49-F238E27FC236}">
                <a16:creationId xmlns:a16="http://schemas.microsoft.com/office/drawing/2014/main" id="{42A1EA62-3600-11FD-A4E7-7A75C4519345}"/>
              </a:ext>
            </a:extLst>
          </p:cNvPr>
          <p:cNvSpPr/>
          <p:nvPr/>
        </p:nvSpPr>
        <p:spPr>
          <a:xfrm>
            <a:off x="9235542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Canada</a:t>
            </a:r>
            <a:endParaRPr lang="en-US" sz="850" dirty="0"/>
          </a:p>
        </p:txBody>
      </p:sp>
      <p:pic>
        <p:nvPicPr>
          <p:cNvPr id="164" name="Image 37" descr="assets/flags/mx.png">
            <a:extLst>
              <a:ext uri="{FF2B5EF4-FFF2-40B4-BE49-F238E27FC236}">
                <a16:creationId xmlns:a16="http://schemas.microsoft.com/office/drawing/2014/main" id="{F6092A0A-DFA4-B68C-9078-3BA05F1602D8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025230" y="5267858"/>
            <a:ext cx="155448" cy="103327"/>
          </a:xfrm>
          <a:prstGeom prst="rect">
            <a:avLst/>
          </a:prstGeom>
        </p:spPr>
      </p:pic>
      <p:sp>
        <p:nvSpPr>
          <p:cNvPr id="165" name="Text 45">
            <a:extLst>
              <a:ext uri="{FF2B5EF4-FFF2-40B4-BE49-F238E27FC236}">
                <a16:creationId xmlns:a16="http://schemas.microsoft.com/office/drawing/2014/main" id="{8506663D-4207-7E6D-3329-6C84F8298161}"/>
              </a:ext>
            </a:extLst>
          </p:cNvPr>
          <p:cNvSpPr/>
          <p:nvPr/>
        </p:nvSpPr>
        <p:spPr>
          <a:xfrm>
            <a:off x="9235542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Mexico</a:t>
            </a:r>
            <a:endParaRPr lang="en-US" sz="850" dirty="0"/>
          </a:p>
        </p:txBody>
      </p:sp>
      <p:pic>
        <p:nvPicPr>
          <p:cNvPr id="166" name="Image 38" descr="assets/flags/us.png">
            <a:extLst>
              <a:ext uri="{FF2B5EF4-FFF2-40B4-BE49-F238E27FC236}">
                <a16:creationId xmlns:a16="http://schemas.microsoft.com/office/drawing/2014/main" id="{7C39DCC1-0161-B3B4-A167-23743353DDCA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025230" y="5510174"/>
            <a:ext cx="155448" cy="103327"/>
          </a:xfrm>
          <a:prstGeom prst="rect">
            <a:avLst/>
          </a:prstGeom>
        </p:spPr>
      </p:pic>
      <p:sp>
        <p:nvSpPr>
          <p:cNvPr id="167" name="Text 46">
            <a:extLst>
              <a:ext uri="{FF2B5EF4-FFF2-40B4-BE49-F238E27FC236}">
                <a16:creationId xmlns:a16="http://schemas.microsoft.com/office/drawing/2014/main" id="{9CC4EC5A-2AEC-406F-B4F0-834432740D77}"/>
              </a:ext>
            </a:extLst>
          </p:cNvPr>
          <p:cNvSpPr/>
          <p:nvPr/>
        </p:nvSpPr>
        <p:spPr>
          <a:xfrm>
            <a:off x="9235542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USA</a:t>
            </a:r>
            <a:endParaRPr lang="en-US" sz="850" dirty="0"/>
          </a:p>
        </p:txBody>
      </p:sp>
      <p:sp>
        <p:nvSpPr>
          <p:cNvPr id="168" name="Shape 47">
            <a:extLst>
              <a:ext uri="{FF2B5EF4-FFF2-40B4-BE49-F238E27FC236}">
                <a16:creationId xmlns:a16="http://schemas.microsoft.com/office/drawing/2014/main" id="{1B18BF40-832E-9224-56D8-04143CCBD749}"/>
              </a:ext>
            </a:extLst>
          </p:cNvPr>
          <p:cNvSpPr/>
          <p:nvPr/>
        </p:nvSpPr>
        <p:spPr>
          <a:xfrm>
            <a:off x="10196982" y="4572000"/>
            <a:ext cx="1062025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Text 48">
            <a:extLst>
              <a:ext uri="{FF2B5EF4-FFF2-40B4-BE49-F238E27FC236}">
                <a16:creationId xmlns:a16="http://schemas.microsoft.com/office/drawing/2014/main" id="{885D77A1-E31C-0A7C-B136-9F178D2BD5F0}"/>
              </a:ext>
            </a:extLst>
          </p:cNvPr>
          <p:cNvSpPr/>
          <p:nvPr/>
        </p:nvSpPr>
        <p:spPr>
          <a:xfrm>
            <a:off x="10196982" y="4636008"/>
            <a:ext cx="106202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AFRICA · 1</a:t>
            </a:r>
            <a:endParaRPr lang="en-US" sz="800" dirty="0"/>
          </a:p>
        </p:txBody>
      </p:sp>
      <p:pic>
        <p:nvPicPr>
          <p:cNvPr id="170" name="Image 39" descr="assets/flags/za.png">
            <a:extLst>
              <a:ext uri="{FF2B5EF4-FFF2-40B4-BE49-F238E27FC236}">
                <a16:creationId xmlns:a16="http://schemas.microsoft.com/office/drawing/2014/main" id="{2626667A-1AF3-2514-4BB3-6E2FBDC57ABA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0196982" y="5025542"/>
            <a:ext cx="155448" cy="103327"/>
          </a:xfrm>
          <a:prstGeom prst="rect">
            <a:avLst/>
          </a:prstGeom>
        </p:spPr>
      </p:pic>
      <p:sp>
        <p:nvSpPr>
          <p:cNvPr id="171" name="Text 49">
            <a:extLst>
              <a:ext uri="{FF2B5EF4-FFF2-40B4-BE49-F238E27FC236}">
                <a16:creationId xmlns:a16="http://schemas.microsoft.com/office/drawing/2014/main" id="{7AD9AD96-FB7E-3B66-A862-BAF9574B65BB}"/>
              </a:ext>
            </a:extLst>
          </p:cNvPr>
          <p:cNvSpPr/>
          <p:nvPr/>
        </p:nvSpPr>
        <p:spPr>
          <a:xfrm>
            <a:off x="10407294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South Africa</a:t>
            </a:r>
            <a:endParaRPr lang="en-US" sz="850" dirty="0"/>
          </a:p>
        </p:txBody>
      </p:sp>
      <p:pic>
        <p:nvPicPr>
          <p:cNvPr id="250" name="Image 0" descr="preencoded.png">
            <a:extLst>
              <a:ext uri="{FF2B5EF4-FFF2-40B4-BE49-F238E27FC236}">
                <a16:creationId xmlns:a16="http://schemas.microsoft.com/office/drawing/2014/main" id="{D1720A73-B527-18A1-1BE6-475430A7E9DD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 l="-1" r="-1"/>
          <a:stretch/>
        </p:blipFill>
        <p:spPr>
          <a:xfrm>
            <a:off x="2726594" y="1256547"/>
            <a:ext cx="6567036" cy="32834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8ED0B6E1-22A0-86C5-0E01-87488A7CB93F}"/>
              </a:ext>
            </a:extLst>
          </p:cNvPr>
          <p:cNvSpPr/>
          <p:nvPr/>
        </p:nvSpPr>
        <p:spPr>
          <a:xfrm>
            <a:off x="822960" y="96012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2600">
                <a:solidFill>
                  <a:srgbClr val="1D1D1B"/>
                </a:solidFill>
                <a:latin typeface="Supreme Medium"/>
              </a:rPr>
              <a:t>Where Entrepreneurship is </a:t>
            </a:r>
            <a:r>
              <a:rPr sz="2600">
                <a:solidFill>
                  <a:srgbClr val="FF6B2C"/>
                </a:solidFill>
                <a:latin typeface="Supreme Medium"/>
              </a:rPr>
              <a:t>Celebrated.</a:t>
            </a:r>
            <a:endParaRPr lang="en-US" sz="2600" dirty="0"/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509BC83F-704C-E094-2A0C-01B539336396}"/>
              </a:ext>
            </a:extLst>
          </p:cNvPr>
          <p:cNvSpPr/>
          <p:nvPr/>
        </p:nvSpPr>
        <p:spPr>
          <a:xfrm>
            <a:off x="822960" y="1536192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Three founders, together since the group's first years.</a:t>
            </a:r>
            <a:endParaRPr lang="en-US" sz="1250" dirty="0"/>
          </a:p>
        </p:txBody>
      </p:sp>
      <p:pic>
        <p:nvPicPr>
          <p:cNvPr id="11" name="!!portrait0" descr="assets/niraj-pencil.jpg">
            <a:extLst>
              <a:ext uri="{FF2B5EF4-FFF2-40B4-BE49-F238E27FC236}">
                <a16:creationId xmlns:a16="http://schemas.microsoft.com/office/drawing/2014/main" id="{918C5E3E-7B70-6F59-475D-F3689C5A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874520"/>
            <a:ext cx="1591056" cy="1828800"/>
          </a:xfrm>
          <a:prstGeom prst="rect">
            <a:avLst/>
          </a:prstGeom>
        </p:spPr>
      </p:pic>
      <p:sp>
        <p:nvSpPr>
          <p:cNvPr id="15" name="Shape 2">
            <a:extLst>
              <a:ext uri="{FF2B5EF4-FFF2-40B4-BE49-F238E27FC236}">
                <a16:creationId xmlns:a16="http://schemas.microsoft.com/office/drawing/2014/main" id="{20A541CC-4783-DF4C-4F14-2FDE35941148}"/>
              </a:ext>
            </a:extLst>
          </p:cNvPr>
          <p:cNvSpPr/>
          <p:nvPr/>
        </p:nvSpPr>
        <p:spPr>
          <a:xfrm>
            <a:off x="822960" y="3858768"/>
            <a:ext cx="315468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4F1F1EC8-B323-9198-F050-941675C543C9}"/>
              </a:ext>
            </a:extLst>
          </p:cNvPr>
          <p:cNvSpPr/>
          <p:nvPr/>
        </p:nvSpPr>
        <p:spPr>
          <a:xfrm>
            <a:off x="822960" y="398678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FOUNDER &amp; CHAIRMAN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2A1D1CDD-DA5E-30FA-0E80-B9F9A345B35E}"/>
              </a:ext>
            </a:extLst>
          </p:cNvPr>
          <p:cNvSpPr/>
          <p:nvPr/>
        </p:nvSpPr>
        <p:spPr>
          <a:xfrm>
            <a:off x="822960" y="4261104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Niraj Gemawat</a:t>
            </a:r>
            <a:endParaRPr lang="en-US" sz="1900" dirty="0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1BEE8EB4-B985-D2B5-800B-7CE5371F93ED}"/>
              </a:ext>
            </a:extLst>
          </p:cNvPr>
          <p:cNvSpPr/>
          <p:nvPr/>
        </p:nvSpPr>
        <p:spPr>
          <a:xfrm>
            <a:off x="822960" y="47000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Founder, Chairman &amp; Group CEO · Managing Partner, TGC Capital Partners</a:t>
            </a:r>
            <a:endParaRPr lang="en-US" sz="950" dirty="0"/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92532D15-6429-CE27-3C23-237E9354D29D}"/>
              </a:ext>
            </a:extLst>
          </p:cNvPr>
          <p:cNvSpPr/>
          <p:nvPr/>
        </p:nvSpPr>
        <p:spPr>
          <a:xfrm>
            <a:off x="822960" y="521208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Sets the Group’s strategic direction across its ventures and brands. A people-first leader who listens, stays connected, and remembers the people, journeys, and families behind the organization.</a:t>
            </a:r>
            <a:endParaRPr lang="en-US" sz="1050" dirty="0"/>
          </a:p>
        </p:txBody>
      </p:sp>
      <p:pic>
        <p:nvPicPr>
          <p:cNvPr id="26" name="!!portrait1" descr="assets/indrajeet-pencil.jpg">
            <a:extLst>
              <a:ext uri="{FF2B5EF4-FFF2-40B4-BE49-F238E27FC236}">
                <a16:creationId xmlns:a16="http://schemas.microsoft.com/office/drawing/2014/main" id="{B8F451ED-8FEB-6BF4-C02A-4FA3D62A1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840" y="1874520"/>
            <a:ext cx="1591056" cy="1828800"/>
          </a:xfrm>
          <a:prstGeom prst="rect">
            <a:avLst/>
          </a:prstGeom>
        </p:spPr>
      </p:pic>
      <p:sp>
        <p:nvSpPr>
          <p:cNvPr id="27" name="Shape 7">
            <a:extLst>
              <a:ext uri="{FF2B5EF4-FFF2-40B4-BE49-F238E27FC236}">
                <a16:creationId xmlns:a16="http://schemas.microsoft.com/office/drawing/2014/main" id="{0D55D4C7-7632-E991-02DB-AFDC0991F19F}"/>
              </a:ext>
            </a:extLst>
          </p:cNvPr>
          <p:cNvSpPr/>
          <p:nvPr/>
        </p:nvSpPr>
        <p:spPr>
          <a:xfrm>
            <a:off x="4434840" y="3858768"/>
            <a:ext cx="315468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13950562-C3A2-D66D-AFBE-C5A65B366659}"/>
              </a:ext>
            </a:extLst>
          </p:cNvPr>
          <p:cNvSpPr/>
          <p:nvPr/>
        </p:nvSpPr>
        <p:spPr>
          <a:xfrm>
            <a:off x="4434840" y="398678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CO-FOUNDER &amp; BOARD MEMBER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E4948BA6-EF6D-729C-22E8-EA781E189370}"/>
              </a:ext>
            </a:extLst>
          </p:cNvPr>
          <p:cNvSpPr/>
          <p:nvPr/>
        </p:nvSpPr>
        <p:spPr>
          <a:xfrm>
            <a:off x="4434840" y="4261104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Indrajeet Mitra</a:t>
            </a:r>
            <a:endParaRPr lang="en-US" sz="1900" dirty="0"/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AED5E8FA-6FFB-ED5A-0DCC-131F2C39656F}"/>
              </a:ext>
            </a:extLst>
          </p:cNvPr>
          <p:cNvSpPr/>
          <p:nvPr/>
        </p:nvSpPr>
        <p:spPr>
          <a:xfrm>
            <a:off x="4434840" y="47000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CEO, AutoDAP · CEO, Gateway Digital · CEO, Global Delivery &amp; Operations</a:t>
            </a:r>
            <a:endParaRPr lang="en-US" sz="950" dirty="0"/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C7D81009-AF7D-2563-0E0F-CCCDBB380103}"/>
              </a:ext>
            </a:extLst>
          </p:cNvPr>
          <p:cNvSpPr/>
          <p:nvPr/>
        </p:nvSpPr>
        <p:spPr>
          <a:xfrm>
            <a:off x="4434840" y="521208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tech brain of the Group, hands-on, detail-driven, and curious about how things can work better. If it involves technology, he dives in, collaborates, challenges ideas, and shapes the solution.</a:t>
            </a:r>
            <a:endParaRPr lang="en-US" sz="1050" dirty="0"/>
          </a:p>
        </p:txBody>
      </p:sp>
      <p:pic>
        <p:nvPicPr>
          <p:cNvPr id="33" name="!!portrait2" descr="assets/vipin-pencil.jpg">
            <a:extLst>
              <a:ext uri="{FF2B5EF4-FFF2-40B4-BE49-F238E27FC236}">
                <a16:creationId xmlns:a16="http://schemas.microsoft.com/office/drawing/2014/main" id="{6BEA0C66-6036-DD67-4897-3329A49F0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0" y="1874520"/>
            <a:ext cx="1591056" cy="1828800"/>
          </a:xfrm>
          <a:prstGeom prst="rect">
            <a:avLst/>
          </a:prstGeom>
        </p:spPr>
      </p:pic>
      <p:sp>
        <p:nvSpPr>
          <p:cNvPr id="34" name="Shape 12">
            <a:extLst>
              <a:ext uri="{FF2B5EF4-FFF2-40B4-BE49-F238E27FC236}">
                <a16:creationId xmlns:a16="http://schemas.microsoft.com/office/drawing/2014/main" id="{21E62BDC-CCC4-6C46-406F-948E8DF1302F}"/>
              </a:ext>
            </a:extLst>
          </p:cNvPr>
          <p:cNvSpPr/>
          <p:nvPr/>
        </p:nvSpPr>
        <p:spPr>
          <a:xfrm>
            <a:off x="8046720" y="3858768"/>
            <a:ext cx="315468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54B7F3C8-E1E5-83DA-092D-87E55268509D}"/>
              </a:ext>
            </a:extLst>
          </p:cNvPr>
          <p:cNvSpPr/>
          <p:nvPr/>
        </p:nvSpPr>
        <p:spPr>
          <a:xfrm>
            <a:off x="8046720" y="398678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CO-FOUNDER &amp; BOARD MEMBER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36" name="Text 14">
            <a:extLst>
              <a:ext uri="{FF2B5EF4-FFF2-40B4-BE49-F238E27FC236}">
                <a16:creationId xmlns:a16="http://schemas.microsoft.com/office/drawing/2014/main" id="{D338E0D4-DFBC-755F-968D-6B745412AB37}"/>
              </a:ext>
            </a:extLst>
          </p:cNvPr>
          <p:cNvSpPr/>
          <p:nvPr/>
        </p:nvSpPr>
        <p:spPr>
          <a:xfrm>
            <a:off x="8046720" y="4261104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Vipin Moharir</a:t>
            </a:r>
            <a:endParaRPr lang="en-US" sz="1900" dirty="0"/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9F125F14-F31A-6EF2-F15D-E59002C8AB79}"/>
              </a:ext>
            </a:extLst>
          </p:cNvPr>
          <p:cNvSpPr/>
          <p:nvPr/>
        </p:nvSpPr>
        <p:spPr>
          <a:xfrm>
            <a:off x="8046720" y="47000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Group Chief Strategy Officer · CEO, Gateway Digital Benelux · Partner, TGC Capital Partners</a:t>
            </a:r>
            <a:endParaRPr lang="en-US" sz="950" dirty="0"/>
          </a:p>
        </p:txBody>
      </p:sp>
      <p:sp>
        <p:nvSpPr>
          <p:cNvPr id="38" name="Text 16">
            <a:extLst>
              <a:ext uri="{FF2B5EF4-FFF2-40B4-BE49-F238E27FC236}">
                <a16:creationId xmlns:a16="http://schemas.microsoft.com/office/drawing/2014/main" id="{833F6321-C475-2313-7E51-931952671241}"/>
              </a:ext>
            </a:extLst>
          </p:cNvPr>
          <p:cNvSpPr/>
          <p:nvPr/>
        </p:nvSpPr>
        <p:spPr>
          <a:xfrm>
            <a:off x="8046720" y="521208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Drives strategy, execution, and outcomes across the Group, with a sharp focus on growth and Buy &amp; Build. Brings clarity to complex decisions and turns ambition into action.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CC76DA3-561A-2CDA-359F-33EAD27FAB01}"/>
              </a:ext>
            </a:extLst>
          </p:cNvPr>
          <p:cNvSpPr/>
          <p:nvPr/>
        </p:nvSpPr>
        <p:spPr>
          <a:xfrm>
            <a:off x="822960" y="9601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This is where the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Magic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Begins</a:t>
            </a:r>
            <a:endParaRPr lang="en-US" sz="2600" dirty="0"/>
          </a:p>
        </p:txBody>
      </p:sp>
      <p:pic>
        <p:nvPicPr>
          <p:cNvPr id="8" name="!!office0" descr="assets/office-zoetermeer-pencil.jpg">
            <a:extLst>
              <a:ext uri="{FF2B5EF4-FFF2-40B4-BE49-F238E27FC236}">
                <a16:creationId xmlns:a16="http://schemas.microsoft.com/office/drawing/2014/main" id="{FC501BE0-6CD4-B01F-E75E-C7B35AD21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69622"/>
            <a:ext cx="5074920" cy="2651760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CC156B52-6809-021C-BD05-8BA1A9DC0A59}"/>
              </a:ext>
            </a:extLst>
          </p:cNvPr>
          <p:cNvSpPr/>
          <p:nvPr/>
        </p:nvSpPr>
        <p:spPr>
          <a:xfrm>
            <a:off x="1005840" y="5155969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20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GROUP | ZOETERMEER, THE NETHERLANDS</a:t>
            </a:r>
            <a:endParaRPr lang="en-US" sz="8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EC9AFBCB-0977-393A-4687-58C2B0C24354}"/>
              </a:ext>
            </a:extLst>
          </p:cNvPr>
          <p:cNvSpPr/>
          <p:nvPr/>
        </p:nvSpPr>
        <p:spPr>
          <a:xfrm>
            <a:off x="6492240" y="5155969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kern="0" spc="20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GROUP | AHMEDABAD, INDIA</a:t>
            </a:r>
            <a:endParaRPr lang="en-US" sz="8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F0E4A4D7-4BC1-B040-69BD-D10CDBCC00D7}"/>
              </a:ext>
            </a:extLst>
          </p:cNvPr>
          <p:cNvSpPr/>
          <p:nvPr/>
        </p:nvSpPr>
        <p:spPr>
          <a:xfrm>
            <a:off x="822960" y="1702031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</a:t>
            </a: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·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HEAD OFFICE</a:t>
            </a:r>
            <a:endParaRPr lang="en-US" sz="1000" dirty="0"/>
          </a:p>
        </p:txBody>
      </p:sp>
      <p:pic>
        <p:nvPicPr>
          <p:cNvPr id="17" name="!!office1" descr="assets/office-ahmedabad-pencil.jpg">
            <a:extLst>
              <a:ext uri="{FF2B5EF4-FFF2-40B4-BE49-F238E27FC236}">
                <a16:creationId xmlns:a16="http://schemas.microsoft.com/office/drawing/2014/main" id="{CDDA56C5-DA85-4417-693D-882781FFD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0" y="2169622"/>
            <a:ext cx="5074920" cy="2651760"/>
          </a:xfrm>
          <a:prstGeom prst="rect">
            <a:avLst/>
          </a:prstGeom>
        </p:spPr>
      </p:pic>
      <p:sp>
        <p:nvSpPr>
          <p:cNvPr id="18" name="Text 5">
            <a:extLst>
              <a:ext uri="{FF2B5EF4-FFF2-40B4-BE49-F238E27FC236}">
                <a16:creationId xmlns:a16="http://schemas.microsoft.com/office/drawing/2014/main" id="{BC9E23FD-8ADA-8E6D-D8BC-3802ED2C1C32}"/>
              </a:ext>
            </a:extLst>
          </p:cNvPr>
          <p:cNvSpPr/>
          <p:nvPr/>
        </p:nvSpPr>
        <p:spPr>
          <a:xfrm>
            <a:off x="6309360" y="1702031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</a:t>
            </a: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·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HEAD OFFICE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Background Plate" descr="Gateway team sketch"/>
          <p:cNvPicPr>
            <a:picLocks noChangeAspect="1"/>
          </p:cNvPicPr>
          <p:nvPr/>
        </p:nvPicPr>
        <p:blipFill>
          <a:blip r:embed="rId3">
            <a:alphaModFix amt="13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50863" y="852853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Our </a:t>
            </a:r>
            <a:r>
              <a:rPr lang="en-US" sz="22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Belief System</a:t>
            </a:r>
            <a:r>
              <a:rPr lang="en-US" sz="2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50863" y="1355773"/>
            <a:ext cx="10332720" cy="252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Most companies will tell you what they do. Here we tell you what we believe, and exactly what to expect from us once we walk the road together.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50863" y="2632417"/>
            <a:ext cx="10332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200"/>
              </a:lnSpc>
              <a:buNone/>
            </a:pPr>
            <a:r>
              <a:rPr lang="en-US" sz="40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Be good, do good,</a:t>
            </a:r>
            <a:endParaRPr lang="en-US" sz="4000" dirty="0"/>
          </a:p>
          <a:p>
            <a:pPr marL="0" indent="0">
              <a:lnSpc>
                <a:spcPts val="5200"/>
              </a:lnSpc>
              <a:buNone/>
            </a:pPr>
            <a:r>
              <a:rPr lang="en-US" sz="40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and good will happen.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0863" y="864109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/>
              <a:t>What </a:t>
            </a:r>
            <a:r>
              <a:rPr lang="en-US" sz="2800" b="1" dirty="0">
                <a:solidFill>
                  <a:schemeClr val="accent2"/>
                </a:solidFill>
              </a:rPr>
              <a:t>Powers </a:t>
            </a:r>
            <a:r>
              <a:rPr lang="en-US" sz="2800" b="1" dirty="0"/>
              <a:t>the Business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50863" y="1431037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Five beliefs that define the group: how it is built, funded, led, and why it is designed to succeed even in challenging times.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224028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46500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463040" y="2332424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Burn the bridges.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0" y="2333128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Commitment is only commitment when there is nothing to fall back on.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22960" y="308152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3306256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II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463040" y="3173672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Everyone here is an entrepreneur.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6400" y="3174376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We were founded by one entrepreneur. We are run by hundreds of them.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22960" y="3922776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414750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III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63040" y="4014920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Ten a day, every day.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486400" y="4015624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We would rather earn ten every day than ten thousand once. Durable beats dramatic, in revenue and in everything else.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22960" y="4764024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4918416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IV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63040" y="4873752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The customer comes before the </a:t>
            </a:r>
          </a:p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margin, and before us.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0" y="4865664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order matters, and it is not negotiable: the customer, then the work, then the margin, then us.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2960" y="560527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22960" y="575966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V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463040" y="5715000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When times are good, even </a:t>
            </a:r>
          </a:p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donkeys can run.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486400" y="5733288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Anyone grows in a rising market. The hard years tell the donkeys from the horses, and the hard years are the ones we are built for.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0863" y="864109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What shapes our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team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within.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50863" y="1431037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Five beliefs about our team: how promises are honoured, how dreams are shared, how disagreements are resolved, what the group owes its families, and why nobody is allowed to become complacent.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224028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48259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VI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463040" y="2323632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 promise made is a promise honoured.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0" y="2315544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 commitment made on a call in one country is a commitment the whole group keeps.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22960" y="308152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332384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VII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463040" y="3164880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Together, we dream the same dream.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6400" y="3156792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Ambitions are personal. Direction is shared. We put both on the table and argue until the dream belongs to everyone.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22960" y="3922776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416508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VIII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63040" y="4006128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IBM Plex Mono SemiBold" pitchFamily="34" charset="0"/>
                <a:ea typeface="IBM Plex Mono SemiBold" pitchFamily="34" charset="-122"/>
                <a:cs typeface="IBM Plex Mono SemiBold" pitchFamily="34" charset="-120"/>
              </a:rPr>
              <a:t>F = C · P = 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486400" y="3998040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Frustrated, so you Communicate. And you communicate the Solution, not the Problem.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22960" y="4764024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5006336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IX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63040" y="4847376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One roof, many households.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0" y="4839288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Fifteen countries, one culture: a handshake means the same thing in Zoetermeer as it does in Ahmedabad.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2960" y="560527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22960" y="584758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X</a:t>
            </a:r>
            <a:endParaRPr lang="en-US" sz="1400" dirty="0">
              <a:solidFill>
                <a:srgbClr val="B4AA99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463040" y="5688624"/>
            <a:ext cx="4160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Success is practised, never possessed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486400" y="5680536"/>
            <a:ext cx="58795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Twenty-nine years and forty companies are not a guarantee. They are a habit, renewed every morning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Background Plate" descr="Gateway team sketch"/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802072" y="2240280"/>
            <a:ext cx="103327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3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We have never believed that an Organization is built</a:t>
            </a:r>
            <a:br>
              <a:rPr lang="en-US" sz="3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</a:br>
            <a:r>
              <a:rPr lang="en-US" sz="3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with code, capital, or a clever idea. It is built with character.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0">
            <a:extLst>
              <a:ext uri="{FF2B5EF4-FFF2-40B4-BE49-F238E27FC236}">
                <a16:creationId xmlns:a16="http://schemas.microsoft.com/office/drawing/2014/main" id="{FE55FAB6-0FE5-D75A-B6B7-230989A70539}"/>
              </a:ext>
            </a:extLst>
          </p:cNvPr>
          <p:cNvSpPr/>
          <p:nvPr/>
        </p:nvSpPr>
        <p:spPr>
          <a:xfrm>
            <a:off x="822960" y="1097280"/>
            <a:ext cx="5577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Founded in 1997, Gateway Group is a privately held global enterprise headquartered in India and The Netherlands, with operations spanning across five continents.</a:t>
            </a:r>
            <a:endParaRPr lang="en-US" sz="2200" dirty="0"/>
          </a:p>
        </p:txBody>
      </p:sp>
      <p:sp>
        <p:nvSpPr>
          <p:cNvPr id="13" name="Shape 1">
            <a:extLst>
              <a:ext uri="{FF2B5EF4-FFF2-40B4-BE49-F238E27FC236}">
                <a16:creationId xmlns:a16="http://schemas.microsoft.com/office/drawing/2014/main" id="{832287EA-0062-D0C0-E0F6-D757DDA672B2}"/>
              </a:ext>
            </a:extLst>
          </p:cNvPr>
          <p:cNvSpPr/>
          <p:nvPr/>
        </p:nvSpPr>
        <p:spPr>
          <a:xfrm>
            <a:off x="822960" y="3886200"/>
            <a:ext cx="55778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B672EBA0-A2F2-0A4D-80F8-1C17FE55CA94}"/>
              </a:ext>
            </a:extLst>
          </p:cNvPr>
          <p:cNvSpPr/>
          <p:nvPr/>
        </p:nvSpPr>
        <p:spPr>
          <a:xfrm>
            <a:off x="822960" y="4069080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Across the Group, one principle remains constant:</a:t>
            </a:r>
            <a:endParaRPr lang="en-US" sz="12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B1BA0CCE-1CA4-038B-D590-B3B4E716BCAF}"/>
              </a:ext>
            </a:extLst>
          </p:cNvPr>
          <p:cNvSpPr/>
          <p:nvPr/>
        </p:nvSpPr>
        <p:spPr>
          <a:xfrm>
            <a:off x="822960" y="4438423"/>
            <a:ext cx="5577840" cy="5109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4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Engineering Excellence is our DNA.</a:t>
            </a:r>
            <a:endParaRPr lang="en-US" sz="2400" dirty="0"/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F4CEE2CB-9521-9708-7754-5CAFB3994FCE}"/>
              </a:ext>
            </a:extLst>
          </p:cNvPr>
          <p:cNvSpPr/>
          <p:nvPr/>
        </p:nvSpPr>
        <p:spPr>
          <a:xfrm>
            <a:off x="6858000" y="1097280"/>
            <a:ext cx="4507992" cy="41605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0EB942BF-F71B-8654-43D4-6A130EDEA17C}"/>
              </a:ext>
            </a:extLst>
          </p:cNvPr>
          <p:cNvSpPr/>
          <p:nvPr/>
        </p:nvSpPr>
        <p:spPr>
          <a:xfrm>
            <a:off x="7178040" y="1371600"/>
            <a:ext cx="38679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Today, the Group builds and holds successful businesses across industries, through a diversified portfolio of independent operating companies:</a:t>
            </a:r>
            <a:endParaRPr lang="en-US" sz="1100" dirty="0"/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A64E1E01-13AE-FB95-6AAB-FB7061E9823F}"/>
              </a:ext>
            </a:extLst>
          </p:cNvPr>
          <p:cNvSpPr/>
          <p:nvPr/>
        </p:nvSpPr>
        <p:spPr>
          <a:xfrm>
            <a:off x="7178040" y="24231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D4949A13-AEE9-9B67-A011-AABF58636CB9}"/>
              </a:ext>
            </a:extLst>
          </p:cNvPr>
          <p:cNvSpPr/>
          <p:nvPr/>
        </p:nvSpPr>
        <p:spPr>
          <a:xfrm>
            <a:off x="7178040" y="25511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Publicly listed entities</a:t>
            </a:r>
            <a:endParaRPr lang="en-US" sz="1550" dirty="0"/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24919060-302D-34B2-9344-0CA58BE9ECB9}"/>
              </a:ext>
            </a:extLst>
          </p:cNvPr>
          <p:cNvSpPr/>
          <p:nvPr/>
        </p:nvSpPr>
        <p:spPr>
          <a:xfrm>
            <a:off x="7178040" y="31089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9F280470-E678-5FB3-0948-DF9DCDAC3FFA}"/>
              </a:ext>
            </a:extLst>
          </p:cNvPr>
          <p:cNvSpPr/>
          <p:nvPr/>
        </p:nvSpPr>
        <p:spPr>
          <a:xfrm>
            <a:off x="7178040" y="32369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Wholly owned subsidiaries</a:t>
            </a:r>
            <a:endParaRPr lang="en-US" sz="155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2FCC61BC-DD0D-AFD8-9FB3-8227DBC19D46}"/>
              </a:ext>
            </a:extLst>
          </p:cNvPr>
          <p:cNvSpPr/>
          <p:nvPr/>
        </p:nvSpPr>
        <p:spPr>
          <a:xfrm>
            <a:off x="7178040" y="37947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C0F831A4-29F6-BDE6-3C8B-ED1D07844FC2}"/>
              </a:ext>
            </a:extLst>
          </p:cNvPr>
          <p:cNvSpPr/>
          <p:nvPr/>
        </p:nvSpPr>
        <p:spPr>
          <a:xfrm>
            <a:off x="7178040" y="39227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Joint ventures</a:t>
            </a:r>
            <a:endParaRPr lang="en-US" sz="1550" dirty="0"/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A0C5A2F7-CEB2-CB83-CE6F-6E638D62A95D}"/>
              </a:ext>
            </a:extLst>
          </p:cNvPr>
          <p:cNvSpPr/>
          <p:nvPr/>
        </p:nvSpPr>
        <p:spPr>
          <a:xfrm>
            <a:off x="7178040" y="44805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2D260494-A2B2-0CD9-253F-6BCDD1996121}"/>
              </a:ext>
            </a:extLst>
          </p:cNvPr>
          <p:cNvSpPr/>
          <p:nvPr/>
        </p:nvSpPr>
        <p:spPr>
          <a:xfrm>
            <a:off x="7178040" y="46085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Strategic investments</a:t>
            </a:r>
            <a:endParaRPr lang="en-US" sz="15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9601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Governance,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Trust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and Recognition.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822960" y="178308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CERTIFICATIONS AND RATINGS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822960" y="2121408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231136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ISO 9001:2015 · Quality Management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22960" y="257860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Independently certified by Alcumus ISOQAR for the design, development, testing and maintenance of software engineering solutions.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822960" y="2962656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ISO 27001:2022 · Information Security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22960" y="3419856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Certified information security management system covering the group's software engineering delivery, audited by Alcumus ISOQAR.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22960" y="3803904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391363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SMERA SME 1 · Highest credit-worthiness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22960" y="426110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SMERA Performance &amp; Credit Rating for NINtec Systems Limited, the highest grade in relation to other SMEs.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22960" y="4645152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47548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Strongest in Finland · Gold Certificate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22960" y="510235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Digital Oy, tied to Rating Alfa credit rating and sustained financial performance.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822960" y="5486400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559612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UC Sigill · Highest creditworthiness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22960" y="59436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Digital Sweden AB, at UC's highest risk class. UC AB, Sweden's leading credit-information agency.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5349240" y="178308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AWARDS AND RECOGNITION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349240" y="2121408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349240" y="2212848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National MSME Corporate Excellence Award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349240" y="2578608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Presented by the Honourable Union Finance Minister / President of India.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5349240" y="2962656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349240" y="3054096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President's Choice Award, GESIA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349240" y="3419856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For excellence in global delivery, 8th GESIA Annual ICT Industry Awards.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5349240" y="3803904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349240" y="3895344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GESIA Annual Awards 2024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5349240" y="4261104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Best SaaS Product Solution, Platinum.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5349240" y="4645152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349240" y="4736592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Best Mobile Development Company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53492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GESIA, in the large-company category.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349240" y="5486400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349240" y="557784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Best Software Company Award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5349240" y="594360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Gujarat State, West India.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8485632" y="2121408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8485632" y="2212848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29th, Microsoft's 50 Most Competent Partners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8485632" y="2578608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Technolabs, on ten gold and five silver competencies.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8485632" y="2962656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8485632" y="3054096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G'Secure Labs · Cybersecurity &amp; Resilience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8485632" y="3419856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Winner, Threat Detection &amp; Response Excellence.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8485632" y="3803904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8485632" y="3895344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AutoDAP · CLEPA Innovation Awards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8485632" y="4261104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Second place, CLEPA 2020 SME Environment special prize.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8485632" y="4645152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8485632" y="4736592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AutoDAP · TiE50 Awards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8485632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Startup recognition for the automotive data platform.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8485632" y="5486400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485632" y="557784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AutoDAP · Top Vehicle Data Startups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8485632" y="594360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For vehicle-data intelligence built for the aftermarket.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Background Plate" descr="Gateway Foundation, education drive"/>
          <p:cNvPicPr>
            <a:picLocks noChangeAspect="1"/>
          </p:cNvPicPr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802072" y="2240280"/>
            <a:ext cx="103327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4800"/>
              </a:lnSpc>
            </a:pPr>
            <a:r>
              <a:rPr lang="en-US" sz="3200" dirty="0">
                <a:solidFill>
                  <a:srgbClr val="F1EADD"/>
                </a:solidFill>
                <a:latin typeface="Supreme Medium" pitchFamily="34" charset="0"/>
              </a:rPr>
              <a:t>Our ambitions have always extended </a:t>
            </a:r>
            <a:r>
              <a:rPr lang="en-US" sz="3200" dirty="0">
                <a:solidFill>
                  <a:schemeClr val="accent2"/>
                </a:solidFill>
                <a:latin typeface="Supreme Medium" pitchFamily="34" charset="0"/>
              </a:rPr>
              <a:t>beyond business</a:t>
            </a:r>
            <a:r>
              <a:rPr lang="en-US" sz="3200" dirty="0">
                <a:solidFill>
                  <a:srgbClr val="F1EADD"/>
                </a:solidFill>
                <a:latin typeface="Supreme Medium" pitchFamily="34" charset="0"/>
              </a:rPr>
              <a:t>, </a:t>
            </a:r>
          </a:p>
          <a:p>
            <a:pPr>
              <a:lnSpc>
                <a:spcPts val="4800"/>
              </a:lnSpc>
            </a:pPr>
            <a:r>
              <a:rPr lang="en-US" sz="3200" dirty="0">
                <a:solidFill>
                  <a:srgbClr val="F1EADD"/>
                </a:solidFill>
                <a:latin typeface="Supreme Medium" pitchFamily="34" charset="0"/>
              </a:rPr>
              <a:t>towards creating lasting value for the communities around us.</a:t>
            </a:r>
          </a:p>
        </p:txBody>
      </p:sp>
      <p:pic>
        <p:nvPicPr>
          <p:cNvPr id="91" name="Foundation Mark" descr="foundatio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215" y="548640"/>
            <a:ext cx="3017520" cy="59093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0863" y="864109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Doing our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bit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 Every single year.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50863" y="1431037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Gateway Foundation operated by the CB Gemawat Charitable Trust carries the same long-term vision beyond our businesses.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2960" y="219456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286704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Blanket distribution.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389120" y="2287408"/>
            <a:ext cx="697961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spc="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Winter drives before the coldest weeks, for those without shelter. 25,000+ blankets distributed over two decades.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22960" y="2926081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3018225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Footwear distribution.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389120" y="3018929"/>
            <a:ext cx="697961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spc="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Summer drives, for children who step out barefoot and risk injury and infection. 40,000+ pairs distributed over two decades.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22960" y="365760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3749744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Blood donation camps.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389120" y="3750448"/>
            <a:ext cx="697961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spc="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Camps at regular intervals through the year, where our teams give what they can. 10,000+ units collected over two decades.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22960" y="438912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2960" y="449884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Food and old-age drives.</a:t>
            </a:r>
          </a:p>
        </p:txBody>
      </p:sp>
      <p:sp>
        <p:nvSpPr>
          <p:cNvPr id="19" name="Text 17"/>
          <p:cNvSpPr/>
          <p:nvPr/>
        </p:nvSpPr>
        <p:spPr>
          <a:xfrm>
            <a:off x="4389120" y="4490760"/>
            <a:ext cx="697961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spc="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Food drives, medicine, and support for old-age homes, run through the year.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2960" y="512064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22960" y="523036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Children in school.</a:t>
            </a:r>
          </a:p>
        </p:txBody>
      </p:sp>
      <p:sp>
        <p:nvSpPr>
          <p:cNvPr id="23" name="Text 21"/>
          <p:cNvSpPr/>
          <p:nvPr/>
        </p:nvSpPr>
        <p:spPr>
          <a:xfrm>
            <a:off x="4389120" y="5248656"/>
            <a:ext cx="697961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spc="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School fees funded for underprivileged children. 130+ supported as of 2026, more than 90 of them girls.</a:t>
            </a:r>
            <a:endParaRPr lang="en-US" sz="1100" dirty="0"/>
          </a:p>
        </p:txBody>
      </p:sp>
      <p:sp>
        <p:nvSpPr>
          <p:cNvPr id="300" name="Total 0"/>
          <p:cNvSpPr/>
          <p:nvPr/>
        </p:nvSpPr>
        <p:spPr>
          <a:xfrm>
            <a:off x="822960" y="585216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2" name="Total 2"/>
          <p:cNvSpPr/>
          <p:nvPr/>
        </p:nvSpPr>
        <p:spPr>
          <a:xfrm>
            <a:off x="822960" y="596188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In all.</a:t>
            </a:r>
          </a:p>
        </p:txBody>
      </p:sp>
      <p:sp>
        <p:nvSpPr>
          <p:cNvPr id="303" name="Total 3"/>
          <p:cNvSpPr/>
          <p:nvPr/>
        </p:nvSpPr>
        <p:spPr>
          <a:xfrm>
            <a:off x="4389120" y="5980176"/>
            <a:ext cx="697961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spc="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Half a million lives touched over two decades, across these drives and others.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0863" y="86410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2400" dirty="0">
                <a:solidFill>
                  <a:srgbClr val="1D1D1B"/>
                </a:solidFill>
                <a:latin typeface="Supreme Medium"/>
              </a:rPr>
              <a:t>The </a:t>
            </a:r>
            <a:r>
              <a:rPr sz="2400" dirty="0">
                <a:solidFill>
                  <a:srgbClr val="FF6B2C"/>
                </a:solidFill>
                <a:latin typeface="Supreme Medium"/>
              </a:rPr>
              <a:t>Organization</a:t>
            </a:r>
            <a:r>
              <a:rPr lang="en-US" sz="2400" dirty="0">
                <a:solidFill>
                  <a:srgbClr val="FF6B2C"/>
                </a:solidFill>
                <a:latin typeface="Supreme Medium"/>
              </a:rPr>
              <a:t> </a:t>
            </a:r>
            <a:r>
              <a:rPr lang="en-IN" sz="2400" dirty="0">
                <a:solidFill>
                  <a:srgbClr val="1D1D1B"/>
                </a:solidFill>
                <a:latin typeface="Supreme Medium"/>
              </a:rPr>
              <a:t>at</a:t>
            </a:r>
            <a:r>
              <a:rPr lang="en-IN" sz="2400" dirty="0"/>
              <a:t> </a:t>
            </a:r>
            <a:r>
              <a:rPr lang="en-IN" sz="2400" dirty="0">
                <a:solidFill>
                  <a:srgbClr val="1D1D1B"/>
                </a:solidFill>
                <a:latin typeface="Supreme Medium"/>
              </a:rPr>
              <a:t>a</a:t>
            </a:r>
            <a:r>
              <a:rPr lang="en-IN" sz="2400" dirty="0"/>
              <a:t> </a:t>
            </a:r>
            <a:r>
              <a:rPr lang="en-IN" sz="2400" dirty="0">
                <a:solidFill>
                  <a:srgbClr val="1D1D1B"/>
                </a:solidFill>
                <a:latin typeface="Supreme Medium"/>
              </a:rPr>
              <a:t>glance.</a:t>
            </a:r>
            <a:endParaRPr lang="en-US" sz="2400" dirty="0">
              <a:solidFill>
                <a:srgbClr val="1D1D1B"/>
              </a:solidFill>
              <a:latin typeface="Supreme Medium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99872" y="165823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99872" y="172329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RECOGNIZED AS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3717392" y="1705008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Group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99872" y="206056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99872" y="212563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FOUNDED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717392" y="2107344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1997, Ahmedabad, India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99872" y="2462904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99872" y="252796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OWNERSHIP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717392" y="250968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Privately held; the same founders since 1997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99872" y="286524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99872" y="293030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FINANCIAL POSTURE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717392" y="2912016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Zero debt, no private funding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99872" y="3267576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9872" y="333264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GROUP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717392" y="3314352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40+ operating companies; two publicly listed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99872" y="366991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99872" y="373497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GATEWAY WAY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717392" y="3716688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Engineering · Strategy · Capital · Reach &amp; Network · People · Values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99872" y="407224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99872" y="413731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BRILLIANT TEAM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717392" y="4119024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2,000+ professionals from 14 nationalities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99872" y="4474584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99872" y="453964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PRESENCE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717392" y="452136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15 countries; dual headquarters in the Netherlands and India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99872" y="487692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99872" y="494198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CERTIFICATIONS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3717392" y="4923696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ISO 9001:2015 · ISO 27001:2022 (Alcumus ISOQAR, since 2016)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99872" y="5279256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99872" y="53443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 HQ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717392" y="5326032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Maria Montessorilaan 5, 2719 DB Zoetermeer · +31 (0) 79 3200 980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699872" y="568159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99872" y="574665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 HQ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717392" y="5728368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8th Floor, Corporate House, Bodakdev, Ahmedabad 380054 · +91 79 2685 2554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699872" y="608392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99872" y="614899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CONTACT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3717392" y="6130704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gateway@thegatewaycorp.com · </a:t>
            </a:r>
            <a:r>
              <a:rPr lang="en-US" sz="1150" dirty="0" err="1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www.thegatewaycorp.com</a:t>
            </a:r>
            <a:endParaRPr lang="en-US" sz="11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4765" y="303627"/>
            <a:ext cx="1582164" cy="40011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2600" dirty="0">
                <a:solidFill>
                  <a:srgbClr val="F1EADD"/>
                </a:solidFill>
                <a:latin typeface="Supreme Medium"/>
              </a:rPr>
              <a:t>Our </a:t>
            </a:r>
            <a:r>
              <a:rPr sz="2600" dirty="0">
                <a:solidFill>
                  <a:srgbClr val="FF6B2C"/>
                </a:solidFill>
                <a:latin typeface="Supreme Medium"/>
              </a:rPr>
              <a:t>Credo.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3345" y="1131423"/>
            <a:ext cx="8321189" cy="41857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600" spc="120" dirty="0">
                <a:solidFill>
                  <a:srgbClr val="CDC3B2"/>
                </a:solidFill>
                <a:latin typeface="Satoshi"/>
              </a:rPr>
              <a:t>Qualification</a:t>
            </a:r>
            <a:r>
              <a:rPr sz="1600" spc="120" dirty="0">
                <a:solidFill>
                  <a:srgbClr val="C9A55C"/>
                </a:solidFill>
                <a:latin typeface="Satoshi"/>
              </a:rPr>
              <a:t>-to-</a:t>
            </a:r>
            <a:r>
              <a:rPr sz="1600" spc="120" dirty="0">
                <a:solidFill>
                  <a:srgbClr val="C9A55C"/>
                </a:solidFill>
                <a:latin typeface="Supreme Medium"/>
              </a:rPr>
              <a:t>Education</a:t>
            </a:r>
            <a:endParaRPr lang="en-US" sz="1600" spc="120" dirty="0">
              <a:solidFill>
                <a:srgbClr val="C9A55C"/>
              </a:solidFill>
              <a:latin typeface="Supreme Medium"/>
            </a:endParaRP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“What can I get”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“What can I give”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Teaching &amp; studying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Learning &amp; realisation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Self-centred success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Selfless accomplishments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Indifference &amp; inaction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Bold initiative &amp; decisive action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Casualness &amp; mediocre approach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An indomitable urge to excel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External examination &amp; certification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Self-examination &amp; satisfaction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Employment as mere job &amp; salary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A great opportunity to express oneself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Forced upgradation of quality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An unflinching mission to serve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Competitive rivalry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Support &amp; collaboration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Reward-induced motivation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Limitless self-motivation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Excuses &amp; escapism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Accountability &amp; “taking charge”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Policed discipline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Principle-bound self-discipline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Knowing &amp; doing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Performing &amp; achieving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“I can’t”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“I can”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Mere living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Living by leaving a legacy</a:t>
            </a:r>
          </a:p>
          <a:p>
            <a:pPr algn="ctr"/>
            <a:r>
              <a:rPr lang="en-IN" sz="1600" spc="120" dirty="0">
                <a:solidFill>
                  <a:srgbClr val="CDC3B2"/>
                </a:solidFill>
              </a:rPr>
              <a:t>Service &amp; means of life</a:t>
            </a:r>
            <a:r>
              <a:rPr lang="en-IN" sz="1600" spc="120" dirty="0">
                <a:solidFill>
                  <a:srgbClr val="C9A55C"/>
                </a:solidFill>
              </a:rPr>
              <a:t>-to-</a:t>
            </a:r>
            <a:r>
              <a:rPr lang="en-IN" sz="1600" spc="120" dirty="0">
                <a:solidFill>
                  <a:srgbClr val="C9A55C"/>
                </a:solidFill>
                <a:latin typeface="Supreme Medium"/>
              </a:rPr>
              <a:t>Serving &amp; meaning to life</a:t>
            </a:r>
            <a:endParaRPr sz="1600" spc="120" dirty="0">
              <a:solidFill>
                <a:srgbClr val="C9A55C"/>
              </a:solidFill>
              <a:latin typeface="Supreme Medium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2960" y="6096304"/>
            <a:ext cx="23618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spc="250" dirty="0">
                <a:solidFill>
                  <a:srgbClr val="B4AA99"/>
                </a:solidFill>
                <a:latin typeface="Satoshi"/>
              </a:rPr>
              <a:t>NETHERLANDS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6277356"/>
            <a:ext cx="2361895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125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Maria Montessorilaan 5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2719 DB Zoetermeer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+31 (0) 79 3200 980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59175" y="6096304"/>
            <a:ext cx="23618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spc="250">
                <a:solidFill>
                  <a:srgbClr val="B4AA99"/>
                </a:solidFill>
                <a:latin typeface="Satoshi"/>
              </a:rPr>
              <a:t>INDIA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59175" y="6277356"/>
            <a:ext cx="2361895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125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8th Floor, Corporate House, Bodakdev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Ahmedabad 380054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+91 79 2685 2554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5390" y="6096304"/>
            <a:ext cx="23618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spc="250">
                <a:solidFill>
                  <a:srgbClr val="B4AA99"/>
                </a:solidFill>
                <a:latin typeface="Satoshi"/>
              </a:rPr>
              <a:t>CONTACT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95390" y="6277356"/>
            <a:ext cx="2361895" cy="3183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125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 err="1">
                <a:solidFill>
                  <a:srgbClr val="CDC3B2"/>
                </a:solidFill>
                <a:latin typeface="Satoshi"/>
              </a:rPr>
              <a:t>gateway@thegatewaycorp.com</a:t>
            </a:r>
            <a:endParaRPr sz="900" dirty="0">
              <a:solidFill>
                <a:srgbClr val="CDC3B2"/>
              </a:solidFill>
              <a:latin typeface="Satoshi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 err="1">
                <a:solidFill>
                  <a:srgbClr val="CDC3B2"/>
                </a:solidFill>
                <a:latin typeface="Satoshi"/>
              </a:rPr>
              <a:t>www.thegatewaycorp.com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822960" y="5934456"/>
            <a:ext cx="10545775" cy="0"/>
          </a:xfrm>
          <a:prstGeom prst="line">
            <a:avLst/>
          </a:prstGeom>
          <a:ln w="9525">
            <a:solidFill>
              <a:srgbClr val="3A34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055340" y="5442177"/>
            <a:ext cx="2081014" cy="2195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400" dirty="0">
                <a:solidFill>
                  <a:srgbClr val="F37021"/>
                </a:solidFill>
                <a:latin typeface="Supreme Medium"/>
              </a:rPr>
              <a:t>By Prof. M.S. Pillai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731016" y="6277356"/>
            <a:ext cx="2643722" cy="1308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850" dirty="0">
                <a:solidFill>
                  <a:srgbClr val="CDC3B2"/>
                </a:solidFill>
                <a:latin typeface="Satoshi"/>
              </a:rPr>
              <a:t>© 1997–2026 The Gateway Corp · All rights reserved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050485" y="6474866"/>
            <a:ext cx="2324253" cy="1308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850" dirty="0">
                <a:solidFill>
                  <a:srgbClr val="CDC3B2"/>
                </a:solidFill>
                <a:latin typeface="Satoshi"/>
              </a:rPr>
              <a:t>LinkedIn · X · YouTube · Facebook · Instagram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069A98-DA9D-AB60-A4CF-7F8DA4857E76}"/>
              </a:ext>
            </a:extLst>
          </p:cNvPr>
          <p:cNvSpPr txBox="1"/>
          <p:nvPr/>
        </p:nvSpPr>
        <p:spPr>
          <a:xfrm>
            <a:off x="3709930" y="734507"/>
            <a:ext cx="4772140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en-IN" sz="1100" dirty="0">
                <a:solidFill>
                  <a:srgbClr val="CDC3B2"/>
                </a:solidFill>
                <a:latin typeface="Satoshi"/>
              </a:rPr>
              <a:t>These teachings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shaped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our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success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and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continue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to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guide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who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we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are</a:t>
            </a:r>
            <a:r>
              <a:rPr lang="en-IN" sz="1100" dirty="0"/>
              <a:t> </a:t>
            </a:r>
            <a:r>
              <a:rPr lang="en-IN" sz="1100" dirty="0">
                <a:solidFill>
                  <a:srgbClr val="CDC3B2"/>
                </a:solidFill>
                <a:latin typeface="Satoshi"/>
              </a:rPr>
              <a:t>today</a:t>
            </a:r>
            <a:r>
              <a:rPr lang="en-IN" sz="11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841248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Three Decades. One </a:t>
            </a:r>
            <a:r>
              <a:rPr lang="en-US" sz="30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Legacy</a:t>
            </a:r>
            <a:r>
              <a:rPr lang="en-US" sz="30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822960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1997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22960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FOUNDED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3502152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502152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40+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3502152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OPERATING COMPANIES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181344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181344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2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181344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PUBLIC LISTINGS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8860536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860536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15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8860536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COUNTRIES ONGROUND PRESENCE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22960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22960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2,000+</a:t>
            </a:r>
            <a:endParaRPr lang="en-US" sz="4200" dirty="0"/>
          </a:p>
        </p:txBody>
      </p:sp>
      <p:sp>
        <p:nvSpPr>
          <p:cNvPr id="17" name="Text 15"/>
          <p:cNvSpPr/>
          <p:nvPr/>
        </p:nvSpPr>
        <p:spPr>
          <a:xfrm>
            <a:off x="822960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BRILLIANT TEAM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502152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502152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14</a:t>
            </a:r>
            <a:endParaRPr lang="en-US" sz="4200" dirty="0"/>
          </a:p>
        </p:txBody>
      </p:sp>
      <p:sp>
        <p:nvSpPr>
          <p:cNvPr id="20" name="Text 18"/>
          <p:cNvSpPr/>
          <p:nvPr/>
        </p:nvSpPr>
        <p:spPr>
          <a:xfrm>
            <a:off x="3502152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NATIONALITIES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181344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81344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12</a:t>
            </a:r>
            <a:endParaRPr lang="en-US" sz="4200" dirty="0"/>
          </a:p>
        </p:txBody>
      </p:sp>
      <p:sp>
        <p:nvSpPr>
          <p:cNvPr id="23" name="Text 21"/>
          <p:cNvSpPr/>
          <p:nvPr/>
        </p:nvSpPr>
        <p:spPr>
          <a:xfrm>
            <a:off x="6181344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INDUSTRIES</a:t>
            </a:r>
          </a:p>
        </p:txBody>
      </p:sp>
      <p:sp>
        <p:nvSpPr>
          <p:cNvPr id="24" name="Shape 22"/>
          <p:cNvSpPr/>
          <p:nvPr/>
        </p:nvSpPr>
        <p:spPr>
          <a:xfrm>
            <a:off x="8860536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860536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Zero</a:t>
            </a:r>
            <a:endParaRPr lang="en-US" sz="4200" dirty="0">
              <a:solidFill>
                <a:srgbClr val="F37021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8860536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DEBT · SELF-FUNDED SINCE 1997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C3FD5-F41C-77BD-A14B-0B73DEE88D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B828E6AD-E28C-CE2A-C378-BB0A1AB4E197}"/>
              </a:ext>
            </a:extLst>
          </p:cNvPr>
          <p:cNvSpPr/>
          <p:nvPr/>
        </p:nvSpPr>
        <p:spPr>
          <a:xfrm>
            <a:off x="823113" y="2331720"/>
            <a:ext cx="10545775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IN" sz="3000" dirty="0">
                <a:solidFill>
                  <a:srgbClr val="F1EADD"/>
                </a:solidFill>
                <a:latin typeface="Supreme Medium"/>
              </a:rPr>
              <a:t>Building an Organization that will breathe for over 100 years and will leave a legacy for </a:t>
            </a:r>
            <a:r>
              <a:rPr lang="en-IN" sz="3000" dirty="0">
                <a:solidFill>
                  <a:srgbClr val="FF6B2C"/>
                </a:solidFill>
                <a:latin typeface="Supreme Medium"/>
              </a:rPr>
              <a:t>generations to follow.</a:t>
            </a:r>
            <a:endParaRPr lang="en-IN"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25C3CF-94A1-8B6C-8AA7-BED765246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DAF4528D-F35D-ABF0-2AB1-492545640FE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-2344819" y="326571"/>
            <a:ext cx="16748328" cy="62048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51E051-4F2B-2202-B837-313DC6B5944A}"/>
              </a:ext>
            </a:extLst>
          </p:cNvPr>
          <p:cNvSpPr txBox="1"/>
          <p:nvPr/>
        </p:nvSpPr>
        <p:spPr>
          <a:xfrm>
            <a:off x="823112" y="3070781"/>
            <a:ext cx="10545775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4000"/>
              </a:lnSpc>
            </a:pPr>
            <a:r>
              <a:rPr sz="2700" dirty="0">
                <a:solidFill>
                  <a:srgbClr val="F1EADD"/>
                </a:solidFill>
                <a:latin typeface="Supreme Medium"/>
              </a:rPr>
              <a:t>A tower stands on one trunk, and falls with it.</a:t>
            </a:r>
          </a:p>
          <a:p>
            <a:pPr algn="ctr">
              <a:lnSpc>
                <a:spcPts val="4000"/>
              </a:lnSpc>
            </a:pPr>
            <a:r>
              <a:rPr sz="2700" dirty="0">
                <a:solidFill>
                  <a:srgbClr val="F1EADD"/>
                </a:solidFill>
                <a:latin typeface="Supreme Medium"/>
              </a:rPr>
              <a:t>We built Gateway like a banyan tree, wider and stronger every year.</a:t>
            </a:r>
          </a:p>
        </p:txBody>
      </p:sp>
    </p:spTree>
    <p:extLst>
      <p:ext uri="{BB962C8B-B14F-4D97-AF65-F5344CB8AC3E}">
        <p14:creationId xmlns:p14="http://schemas.microsoft.com/office/powerpoint/2010/main" val="313865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22F37-A035-F37B-6729-6A5A3818A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9596375-05C0-5628-CB9A-6F15EB12BECC}"/>
              </a:ext>
            </a:extLst>
          </p:cNvPr>
          <p:cNvSpPr/>
          <p:nvPr/>
        </p:nvSpPr>
        <p:spPr>
          <a:xfrm>
            <a:off x="550863" y="8503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Group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Structure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26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26E60CC-06B8-A3DB-8F9D-274FBF0FEED8}"/>
              </a:ext>
            </a:extLst>
          </p:cNvPr>
          <p:cNvSpPr/>
          <p:nvPr/>
        </p:nvSpPr>
        <p:spPr>
          <a:xfrm>
            <a:off x="3771900" y="1645920"/>
            <a:ext cx="4572000" cy="868680"/>
          </a:xfrm>
          <a:prstGeom prst="rect">
            <a:avLst/>
          </a:prstGeom>
          <a:solidFill>
            <a:srgbClr val="1310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1EDA0CB-544B-8054-1EBE-4C7DE039F307}"/>
              </a:ext>
            </a:extLst>
          </p:cNvPr>
          <p:cNvSpPr/>
          <p:nvPr/>
        </p:nvSpPr>
        <p:spPr>
          <a:xfrm>
            <a:off x="3771900" y="176117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Gateway Group</a:t>
            </a:r>
            <a:endParaRPr lang="en-US" sz="19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247E336-CA9A-A15D-D856-0365D90DAA91}"/>
              </a:ext>
            </a:extLst>
          </p:cNvPr>
          <p:cNvSpPr/>
          <p:nvPr/>
        </p:nvSpPr>
        <p:spPr>
          <a:xfrm>
            <a:off x="3771900" y="2126936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Holding company · Ahmedabad and Zoetermeer</a:t>
            </a:r>
            <a:endParaRPr lang="en-US" sz="105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0F37DB1-F25E-C678-B7F8-CB756C708EA2}"/>
              </a:ext>
            </a:extLst>
          </p:cNvPr>
          <p:cNvSpPr/>
          <p:nvPr/>
        </p:nvSpPr>
        <p:spPr>
          <a:xfrm>
            <a:off x="6057900" y="2514600"/>
            <a:ext cx="0" cy="384048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4A26411-47E4-BE9B-201A-1E6458854400}"/>
              </a:ext>
            </a:extLst>
          </p:cNvPr>
          <p:cNvSpPr/>
          <p:nvPr/>
        </p:nvSpPr>
        <p:spPr>
          <a:xfrm>
            <a:off x="2446020" y="2898648"/>
            <a:ext cx="722376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5C8999E-955A-B98E-3A79-FE6F932B0DA9}"/>
              </a:ext>
            </a:extLst>
          </p:cNvPr>
          <p:cNvSpPr/>
          <p:nvPr/>
        </p:nvSpPr>
        <p:spPr>
          <a:xfrm>
            <a:off x="2446020" y="2898648"/>
            <a:ext cx="0" cy="27432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8884FFE7-4F91-8DD3-9D80-363CE0AA6D68}"/>
              </a:ext>
            </a:extLst>
          </p:cNvPr>
          <p:cNvSpPr/>
          <p:nvPr/>
        </p:nvSpPr>
        <p:spPr>
          <a:xfrm>
            <a:off x="6057900" y="2898648"/>
            <a:ext cx="0" cy="27432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5D46239-3148-B470-B3C5-AD26FC616A3C}"/>
              </a:ext>
            </a:extLst>
          </p:cNvPr>
          <p:cNvSpPr/>
          <p:nvPr/>
        </p:nvSpPr>
        <p:spPr>
          <a:xfrm>
            <a:off x="9669780" y="2898648"/>
            <a:ext cx="0" cy="27432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DE07FDD5-624D-7DA4-5E3C-E79295CAAADF}"/>
              </a:ext>
            </a:extLst>
          </p:cNvPr>
          <p:cNvSpPr/>
          <p:nvPr/>
        </p:nvSpPr>
        <p:spPr>
          <a:xfrm>
            <a:off x="822960" y="3172968"/>
            <a:ext cx="3246120" cy="25603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2E1B024-B1D6-FA24-890A-A048D3AE7821}"/>
              </a:ext>
            </a:extLst>
          </p:cNvPr>
          <p:cNvSpPr/>
          <p:nvPr/>
        </p:nvSpPr>
        <p:spPr>
          <a:xfrm>
            <a:off x="1143000" y="34564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OPERATING COMPANIES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489284B-FD21-D424-7B3A-D277FF3C0B1F}"/>
              </a:ext>
            </a:extLst>
          </p:cNvPr>
          <p:cNvSpPr/>
          <p:nvPr/>
        </p:nvSpPr>
        <p:spPr>
          <a:xfrm>
            <a:off x="1143000" y="3785616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Independent companies</a:t>
            </a:r>
            <a:endParaRPr lang="en-US" sz="17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AC3467B3-18F7-F0B6-5BCF-1C986BEBE761}"/>
              </a:ext>
            </a:extLst>
          </p:cNvPr>
          <p:cNvSpPr/>
          <p:nvPr/>
        </p:nvSpPr>
        <p:spPr>
          <a:xfrm>
            <a:off x="1143000" y="4334256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Wholly owned subsidiaries, joint ventures and strategic investments across 15 countries.</a:t>
            </a:r>
            <a:endParaRPr lang="en-US" sz="115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4D6F3D1C-96E5-3654-44D5-A488E8494EAA}"/>
              </a:ext>
            </a:extLst>
          </p:cNvPr>
          <p:cNvSpPr/>
          <p:nvPr/>
        </p:nvSpPr>
        <p:spPr>
          <a:xfrm>
            <a:off x="4434840" y="3172968"/>
            <a:ext cx="3246120" cy="25603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F9C4E9B-A74B-5A27-F978-C00C629B2E1F}"/>
              </a:ext>
            </a:extLst>
          </p:cNvPr>
          <p:cNvSpPr/>
          <p:nvPr/>
        </p:nvSpPr>
        <p:spPr>
          <a:xfrm>
            <a:off x="4754880" y="34564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PUBLIC MARKETS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1867FE36-8FF2-16BB-A1C0-BD673FD6417C}"/>
              </a:ext>
            </a:extLst>
          </p:cNvPr>
          <p:cNvSpPr/>
          <p:nvPr/>
        </p:nvSpPr>
        <p:spPr>
          <a:xfrm>
            <a:off x="4754880" y="3785616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Two listed companies</a:t>
            </a:r>
            <a:endParaRPr lang="en-US" sz="17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0B790681-7EA5-7D85-8E66-CB1476C201B3}"/>
              </a:ext>
            </a:extLst>
          </p:cNvPr>
          <p:cNvSpPr/>
          <p:nvPr/>
        </p:nvSpPr>
        <p:spPr>
          <a:xfrm>
            <a:off x="4754880" y="4334256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NINtec Systems Limited, on the Main Board of both Indian exchanges. NSE: NINSYS · BSE: 539843. TGIF, BSE: 544175.</a:t>
            </a:r>
            <a:endParaRPr lang="en-US" sz="115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5524BC16-533D-C026-49CE-242CCD79E7FD}"/>
              </a:ext>
            </a:extLst>
          </p:cNvPr>
          <p:cNvSpPr/>
          <p:nvPr/>
        </p:nvSpPr>
        <p:spPr>
          <a:xfrm>
            <a:off x="8046720" y="3172968"/>
            <a:ext cx="3246120" cy="25603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705EF42-16D1-A58D-C59E-09629B97FF90}"/>
              </a:ext>
            </a:extLst>
          </p:cNvPr>
          <p:cNvSpPr/>
          <p:nvPr/>
        </p:nvSpPr>
        <p:spPr>
          <a:xfrm>
            <a:off x="8366760" y="34564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INVESTMENT ARM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AE0770E-BA8D-A1E8-4A5A-D3589D490E57}"/>
              </a:ext>
            </a:extLst>
          </p:cNvPr>
          <p:cNvSpPr/>
          <p:nvPr/>
        </p:nvSpPr>
        <p:spPr>
          <a:xfrm>
            <a:off x="8366760" y="3785616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TGC Capital Partners</a:t>
            </a:r>
            <a:endParaRPr lang="en-US" sz="17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2D830BC6-ED6C-D88C-7E34-90D5851A40D1}"/>
              </a:ext>
            </a:extLst>
          </p:cNvPr>
          <p:cNvSpPr/>
          <p:nvPr/>
        </p:nvSpPr>
        <p:spPr>
          <a:xfrm>
            <a:off x="8366760" y="4334256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group’s Strategic Investment Arm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966878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Three Ways a Company Joins the Group">
            <a:extLst>
              <a:ext uri="{FF2B5EF4-FFF2-40B4-BE49-F238E27FC236}">
                <a16:creationId xmlns:a16="http://schemas.microsoft.com/office/drawing/2014/main" id="{42306BDB-D4DA-C97A-63F1-C0F47EC6C9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09788" y="323199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65E47D22-D415-704B-25FE-4174D92C1EF1}"/>
              </a:ext>
            </a:extLst>
          </p:cNvPr>
          <p:cNvSpPr/>
          <p:nvPr/>
        </p:nvSpPr>
        <p:spPr>
          <a:xfrm>
            <a:off x="550863" y="715232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1D1D1B"/>
                </a:solidFill>
                <a:latin typeface="Supreme Medium" pitchFamily="34" charset="0"/>
              </a:rPr>
              <a:t>Three Ways to Become a </a:t>
            </a:r>
            <a:r>
              <a:rPr lang="en-US" sz="2600" dirty="0">
                <a:solidFill>
                  <a:schemeClr val="accent2"/>
                </a:solidFill>
                <a:latin typeface="Supreme Medium" pitchFamily="34" charset="0"/>
              </a:rPr>
              <a:t>Part of Gateway</a:t>
            </a: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0A95163-2D79-ADD5-6338-A3634C9F3F98}"/>
              </a:ext>
            </a:extLst>
          </p:cNvPr>
          <p:cNvSpPr/>
          <p:nvPr/>
        </p:nvSpPr>
        <p:spPr>
          <a:xfrm>
            <a:off x="551988" y="3137508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latin typeface="Supreme Medium" pitchFamily="34" charset="0"/>
              </a:rPr>
              <a:t>01</a:t>
            </a: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CBC979CB-11A4-9275-6A28-950218E6B3D2}"/>
              </a:ext>
            </a:extLst>
          </p:cNvPr>
          <p:cNvSpPr/>
          <p:nvPr/>
        </p:nvSpPr>
        <p:spPr>
          <a:xfrm>
            <a:off x="551988" y="3658716"/>
            <a:ext cx="3474720" cy="0"/>
          </a:xfrm>
          <a:prstGeom prst="line">
            <a:avLst/>
          </a:prstGeom>
          <a:noFill/>
          <a:ln w="28575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FD1AE334-E72D-7AD0-F08B-604238F3D4EA}"/>
              </a:ext>
            </a:extLst>
          </p:cNvPr>
          <p:cNvSpPr/>
          <p:nvPr/>
        </p:nvSpPr>
        <p:spPr>
          <a:xfrm>
            <a:off x="4015519" y="3655797"/>
            <a:ext cx="181051" cy="256032"/>
          </a:xfrm>
          <a:prstGeom prst="line">
            <a:avLst/>
          </a:prstGeom>
          <a:noFill/>
          <a:ln w="28575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009542D2-DA43-809C-439C-34A069F72530}"/>
              </a:ext>
            </a:extLst>
          </p:cNvPr>
          <p:cNvSpPr/>
          <p:nvPr/>
        </p:nvSpPr>
        <p:spPr>
          <a:xfrm>
            <a:off x="551988" y="4161636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latin typeface="Satoshi" pitchFamily="34" charset="0"/>
              </a:rPr>
              <a:t>BUILT</a:t>
            </a:r>
            <a:r>
              <a:rPr lang="en-US" sz="1500" b="1" kern="0" spc="200" dirty="0">
                <a:latin typeface="Satoshi" pitchFamily="34" charset="0"/>
                <a:ea typeface="Satoshi" pitchFamily="34" charset="-122"/>
                <a:cs typeface="Satoshi" pitchFamily="34" charset="-120"/>
              </a:rPr>
              <a:t> </a:t>
            </a:r>
            <a:r>
              <a:rPr lang="en-US" sz="1200" b="1" dirty="0">
                <a:latin typeface="Satoshi" pitchFamily="34" charset="0"/>
              </a:rPr>
              <a:t>INSIDE</a:t>
            </a: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E3B4B2A5-1110-1E4F-A8B3-028E8DFD43C8}"/>
              </a:ext>
            </a:extLst>
          </p:cNvPr>
          <p:cNvSpPr/>
          <p:nvPr/>
        </p:nvSpPr>
        <p:spPr>
          <a:xfrm>
            <a:off x="570276" y="4582260"/>
            <a:ext cx="310896" cy="0"/>
          </a:xfrm>
          <a:prstGeom prst="line">
            <a:avLst/>
          </a:prstGeom>
          <a:noFill/>
          <a:ln w="1905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7719B91F-D40E-9CDC-CB5C-5A738EFD2140}"/>
              </a:ext>
            </a:extLst>
          </p:cNvPr>
          <p:cNvSpPr/>
          <p:nvPr/>
        </p:nvSpPr>
        <p:spPr>
          <a:xfrm>
            <a:off x="551988" y="4746852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Companies founded within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the group and held outright,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from the first line of code.</a:t>
            </a: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3C2354E3-90B9-0130-0DEF-D5541859EFC6}"/>
              </a:ext>
            </a:extLst>
          </p:cNvPr>
          <p:cNvSpPr/>
          <p:nvPr/>
        </p:nvSpPr>
        <p:spPr>
          <a:xfrm>
            <a:off x="4346748" y="3137508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latin typeface="Supreme Medium" pitchFamily="34" charset="0"/>
              </a:rPr>
              <a:t>02</a:t>
            </a: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11E45308-6738-733A-52AC-3E62A3890D91}"/>
              </a:ext>
            </a:extLst>
          </p:cNvPr>
          <p:cNvSpPr/>
          <p:nvPr/>
        </p:nvSpPr>
        <p:spPr>
          <a:xfrm>
            <a:off x="4346748" y="3658716"/>
            <a:ext cx="3474720" cy="0"/>
          </a:xfrm>
          <a:prstGeom prst="line">
            <a:avLst/>
          </a:prstGeom>
          <a:noFill/>
          <a:ln w="28575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2D1A9347-BB42-885B-9C03-2B4FA5FDEF37}"/>
              </a:ext>
            </a:extLst>
          </p:cNvPr>
          <p:cNvSpPr/>
          <p:nvPr/>
        </p:nvSpPr>
        <p:spPr>
          <a:xfrm>
            <a:off x="7814261" y="3655797"/>
            <a:ext cx="164592" cy="256032"/>
          </a:xfrm>
          <a:prstGeom prst="line">
            <a:avLst/>
          </a:prstGeom>
          <a:noFill/>
          <a:ln w="28575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24D8721F-64BE-3D3A-4FAC-9ACB75ADEFF4}"/>
              </a:ext>
            </a:extLst>
          </p:cNvPr>
          <p:cNvSpPr/>
          <p:nvPr/>
        </p:nvSpPr>
        <p:spPr>
          <a:xfrm>
            <a:off x="4346748" y="4161636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latin typeface="Satoshi" pitchFamily="34" charset="0"/>
              </a:rPr>
              <a:t>JOINT</a:t>
            </a:r>
            <a:r>
              <a:rPr lang="en-US" sz="1500" b="1" kern="0" spc="200" dirty="0">
                <a:latin typeface="Satoshi" pitchFamily="34" charset="0"/>
                <a:ea typeface="Satoshi" pitchFamily="34" charset="-122"/>
                <a:cs typeface="Satoshi" pitchFamily="34" charset="-120"/>
              </a:rPr>
              <a:t> </a:t>
            </a:r>
            <a:r>
              <a:rPr lang="en-US" sz="1200" b="1" dirty="0">
                <a:latin typeface="Satoshi" pitchFamily="34" charset="0"/>
              </a:rPr>
              <a:t>VENTURES</a:t>
            </a: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D9CDBCF8-6B3B-2BF7-7A07-AAE9A65C2D53}"/>
              </a:ext>
            </a:extLst>
          </p:cNvPr>
          <p:cNvSpPr/>
          <p:nvPr/>
        </p:nvSpPr>
        <p:spPr>
          <a:xfrm>
            <a:off x="4365036" y="4582260"/>
            <a:ext cx="310896" cy="0"/>
          </a:xfrm>
          <a:prstGeom prst="line">
            <a:avLst/>
          </a:prstGeom>
          <a:noFill/>
          <a:ln w="1905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04F7FBC1-04DE-265E-E44A-E1C2A8A02DF4}"/>
              </a:ext>
            </a:extLst>
          </p:cNvPr>
          <p:cNvSpPr/>
          <p:nvPr/>
        </p:nvSpPr>
        <p:spPr>
          <a:xfrm>
            <a:off x="4346748" y="4746852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Shared ownership with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founders and partners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who lead their own markets.</a:t>
            </a: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8287E9A5-ADF2-CA8D-0E15-505AA7073B69}"/>
              </a:ext>
            </a:extLst>
          </p:cNvPr>
          <p:cNvSpPr/>
          <p:nvPr/>
        </p:nvSpPr>
        <p:spPr>
          <a:xfrm>
            <a:off x="8141508" y="3137508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latin typeface="Supreme Medium" pitchFamily="34" charset="0"/>
              </a:rPr>
              <a:t>03</a:t>
            </a:r>
          </a:p>
        </p:txBody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7ECDA0AF-17FF-5CB1-9988-5E14F5362AAA}"/>
              </a:ext>
            </a:extLst>
          </p:cNvPr>
          <p:cNvSpPr/>
          <p:nvPr/>
        </p:nvSpPr>
        <p:spPr>
          <a:xfrm>
            <a:off x="8141508" y="3658716"/>
            <a:ext cx="3200400" cy="0"/>
          </a:xfrm>
          <a:prstGeom prst="line">
            <a:avLst/>
          </a:prstGeom>
          <a:noFill/>
          <a:ln w="28575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DFAB9BD5-274E-99B6-7A28-DAECC083D1BC}"/>
              </a:ext>
            </a:extLst>
          </p:cNvPr>
          <p:cNvSpPr/>
          <p:nvPr/>
        </p:nvSpPr>
        <p:spPr>
          <a:xfrm>
            <a:off x="8141508" y="4161636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latin typeface="Satoshi" pitchFamily="34" charset="0"/>
              </a:rPr>
              <a:t>STRATEGIC</a:t>
            </a:r>
            <a:r>
              <a:rPr lang="en-US" sz="1500" b="1" kern="0" spc="200" dirty="0">
                <a:latin typeface="Satoshi" pitchFamily="34" charset="0"/>
                <a:ea typeface="Satoshi" pitchFamily="34" charset="-122"/>
                <a:cs typeface="Satoshi" pitchFamily="34" charset="-120"/>
              </a:rPr>
              <a:t> </a:t>
            </a:r>
            <a:r>
              <a:rPr lang="en-US" sz="1200" b="1" dirty="0">
                <a:latin typeface="Satoshi" pitchFamily="34" charset="0"/>
              </a:rPr>
              <a:t>INVESTMENTS</a:t>
            </a:r>
          </a:p>
        </p:txBody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9E2C723E-C467-A47E-33B7-D0B88AE21673}"/>
              </a:ext>
            </a:extLst>
          </p:cNvPr>
          <p:cNvSpPr/>
          <p:nvPr/>
        </p:nvSpPr>
        <p:spPr>
          <a:xfrm>
            <a:off x="8159796" y="4582260"/>
            <a:ext cx="310896" cy="0"/>
          </a:xfrm>
          <a:prstGeom prst="line">
            <a:avLst/>
          </a:prstGeom>
          <a:noFill/>
          <a:ln w="1905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82DFD058-290E-A043-75F0-A4CF7BB58FFA}"/>
              </a:ext>
            </a:extLst>
          </p:cNvPr>
          <p:cNvSpPr/>
          <p:nvPr/>
        </p:nvSpPr>
        <p:spPr>
          <a:xfrm>
            <a:off x="8141508" y="4746852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Positions taken where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group’s operating knowledge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gives it an edge.</a:t>
            </a:r>
          </a:p>
        </p:txBody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5A0D24DA-58F4-813F-5A2A-4A1ABACCC541}"/>
              </a:ext>
            </a:extLst>
          </p:cNvPr>
          <p:cNvSpPr/>
          <p:nvPr/>
        </p:nvSpPr>
        <p:spPr>
          <a:xfrm>
            <a:off x="585432" y="1446751"/>
            <a:ext cx="58934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Whichever way a company joins, it inherits the same thing on day one:</a:t>
            </a:r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25FC2202-868A-7700-9D9C-EBA00613A359}"/>
              </a:ext>
            </a:extLst>
          </p:cNvPr>
          <p:cNvSpPr/>
          <p:nvPr/>
        </p:nvSpPr>
        <p:spPr>
          <a:xfrm>
            <a:off x="585432" y="1702783"/>
            <a:ext cx="58934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</a:rPr>
              <a:t>The Gateway Way, delivered to its doorstep.</a:t>
            </a:r>
          </a:p>
        </p:txBody>
      </p:sp>
      <p:sp>
        <p:nvSpPr>
          <p:cNvPr id="42" name="Shape 11">
            <a:extLst>
              <a:ext uri="{FF2B5EF4-FFF2-40B4-BE49-F238E27FC236}">
                <a16:creationId xmlns:a16="http://schemas.microsoft.com/office/drawing/2014/main" id="{7A07AACB-BF18-A94E-D620-64AFD2C198F8}"/>
              </a:ext>
            </a:extLst>
          </p:cNvPr>
          <p:cNvSpPr/>
          <p:nvPr/>
        </p:nvSpPr>
        <p:spPr>
          <a:xfrm>
            <a:off x="11336481" y="3654145"/>
            <a:ext cx="164592" cy="256032"/>
          </a:xfrm>
          <a:prstGeom prst="line">
            <a:avLst/>
          </a:prstGeom>
          <a:noFill/>
          <a:ln w="28575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3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3127248"/>
            <a:ext cx="10545775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3400" dirty="0">
                <a:solidFill>
                  <a:srgbClr val="F1EADD"/>
                </a:solidFill>
                <a:latin typeface="Supreme Medium"/>
              </a:rPr>
              <a:t>Great businesses are built </a:t>
            </a:r>
            <a:r>
              <a:rPr sz="3400" dirty="0">
                <a:solidFill>
                  <a:srgbClr val="FF6B2C"/>
                </a:solidFill>
                <a:latin typeface="Supreme Medium"/>
              </a:rPr>
              <a:t>the Gateway Way.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B87772-CFFF-B991-D196-1EDA89F652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rcRect b="1576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03BF99-3932-059F-1DB5-1EBC4E8C4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00CAF67-0477-AFC9-A631-0FAEE4DCE2AD}"/>
              </a:ext>
            </a:extLst>
          </p:cNvPr>
          <p:cNvSpPr/>
          <p:nvPr/>
        </p:nvSpPr>
        <p:spPr>
          <a:xfrm>
            <a:off x="529685" y="703643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The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</a:rPr>
              <a:t>Gateway Way</a:t>
            </a:r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.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13B67B5-DAEC-C86B-5C4E-2D7ECEADAAA5}"/>
              </a:ext>
            </a:extLst>
          </p:cNvPr>
          <p:cNvSpPr/>
          <p:nvPr/>
        </p:nvSpPr>
        <p:spPr>
          <a:xfrm>
            <a:off x="557117" y="1308695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One system, six disciplines, installed in every company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the group builds or backs, from day one.</a:t>
            </a:r>
          </a:p>
        </p:txBody>
      </p:sp>
      <p:sp>
        <p:nvSpPr>
          <p:cNvPr id="5" name="Text 15">
            <a:extLst>
              <a:ext uri="{FF2B5EF4-FFF2-40B4-BE49-F238E27FC236}">
                <a16:creationId xmlns:a16="http://schemas.microsoft.com/office/drawing/2014/main" id="{74E5889E-6A4A-32DC-8894-16AF3D776766}"/>
              </a:ext>
            </a:extLst>
          </p:cNvPr>
          <p:cNvSpPr/>
          <p:nvPr/>
        </p:nvSpPr>
        <p:spPr>
          <a:xfrm>
            <a:off x="5334847" y="3985521"/>
            <a:ext cx="1454676" cy="460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B4AA99"/>
                </a:solidFill>
              </a:rPr>
              <a:t>ONE SYSTEM</a:t>
            </a:r>
          </a:p>
          <a:p>
            <a:pPr algn="ctr"/>
            <a:r>
              <a:rPr lang="en-US" sz="1200" b="1" dirty="0">
                <a:solidFill>
                  <a:srgbClr val="B4AA99"/>
                </a:solidFill>
              </a:rPr>
              <a:t>SIX DISCIPLINES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060FAB-96EA-4730-23AE-9F8B1DB1EF19}"/>
              </a:ext>
            </a:extLst>
          </p:cNvPr>
          <p:cNvGrpSpPr/>
          <p:nvPr/>
        </p:nvGrpSpPr>
        <p:grpSpPr>
          <a:xfrm>
            <a:off x="3789896" y="2533477"/>
            <a:ext cx="4532254" cy="3246120"/>
            <a:chOff x="3771901" y="2712019"/>
            <a:chExt cx="3840480" cy="2743200"/>
          </a:xfrm>
        </p:grpSpPr>
        <p:sp>
          <p:nvSpPr>
            <p:cNvPr id="7" name="Shape 3">
              <a:extLst>
                <a:ext uri="{FF2B5EF4-FFF2-40B4-BE49-F238E27FC236}">
                  <a16:creationId xmlns:a16="http://schemas.microsoft.com/office/drawing/2014/main" id="{A94C47F2-0CB6-A97F-CED1-2FDB1BD4EEFA}"/>
                </a:ext>
              </a:extLst>
            </p:cNvPr>
            <p:cNvSpPr/>
            <p:nvPr/>
          </p:nvSpPr>
          <p:spPr>
            <a:xfrm>
              <a:off x="5166361" y="3264408"/>
              <a:ext cx="105156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 dirty="0">
                <a:solidFill>
                  <a:srgbClr val="B4AA99"/>
                </a:solidFill>
              </a:endParaRPr>
            </a:p>
          </p:txBody>
        </p:sp>
        <p:sp>
          <p:nvSpPr>
            <p:cNvPr id="8" name="Shape 4">
              <a:extLst>
                <a:ext uri="{FF2B5EF4-FFF2-40B4-BE49-F238E27FC236}">
                  <a16:creationId xmlns:a16="http://schemas.microsoft.com/office/drawing/2014/main" id="{3FC3B2E1-3EDF-419C-8D9B-0AFBCF9F68AB}"/>
                </a:ext>
              </a:extLst>
            </p:cNvPr>
            <p:cNvSpPr/>
            <p:nvPr/>
          </p:nvSpPr>
          <p:spPr>
            <a:xfrm>
              <a:off x="6217921" y="3264408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9" name="Shape 5">
              <a:extLst>
                <a:ext uri="{FF2B5EF4-FFF2-40B4-BE49-F238E27FC236}">
                  <a16:creationId xmlns:a16="http://schemas.microsoft.com/office/drawing/2014/main" id="{44A3EE56-025D-201D-2D9F-7A75316F183D}"/>
                </a:ext>
              </a:extLst>
            </p:cNvPr>
            <p:cNvSpPr/>
            <p:nvPr/>
          </p:nvSpPr>
          <p:spPr>
            <a:xfrm flipV="1">
              <a:off x="6217921" y="4175059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4A267484-25CD-AE6C-4CE7-32174C3E371D}"/>
                </a:ext>
              </a:extLst>
            </p:cNvPr>
            <p:cNvSpPr/>
            <p:nvPr/>
          </p:nvSpPr>
          <p:spPr>
            <a:xfrm>
              <a:off x="5166361" y="5085710"/>
              <a:ext cx="105156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11" name="Shape 7">
              <a:extLst>
                <a:ext uri="{FF2B5EF4-FFF2-40B4-BE49-F238E27FC236}">
                  <a16:creationId xmlns:a16="http://schemas.microsoft.com/office/drawing/2014/main" id="{9837589C-2D00-F33A-3CB7-39708FF42D40}"/>
                </a:ext>
              </a:extLst>
            </p:cNvPr>
            <p:cNvSpPr/>
            <p:nvPr/>
          </p:nvSpPr>
          <p:spPr>
            <a:xfrm>
              <a:off x="4640581" y="4175059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12" name="Shape 8">
              <a:extLst>
                <a:ext uri="{FF2B5EF4-FFF2-40B4-BE49-F238E27FC236}">
                  <a16:creationId xmlns:a16="http://schemas.microsoft.com/office/drawing/2014/main" id="{727C3C95-BA7F-135A-333E-3154577BE35A}"/>
                </a:ext>
              </a:extLst>
            </p:cNvPr>
            <p:cNvSpPr/>
            <p:nvPr/>
          </p:nvSpPr>
          <p:spPr>
            <a:xfrm flipV="1">
              <a:off x="4640581" y="3264408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 dirty="0">
                <a:solidFill>
                  <a:srgbClr val="B4AA99"/>
                </a:solidFill>
              </a:endParaRPr>
            </a:p>
          </p:txBody>
        </p:sp>
        <p:sp>
          <p:nvSpPr>
            <p:cNvPr id="19" name="Shape 21">
              <a:extLst>
                <a:ext uri="{FF2B5EF4-FFF2-40B4-BE49-F238E27FC236}">
                  <a16:creationId xmlns:a16="http://schemas.microsoft.com/office/drawing/2014/main" id="{78E69409-37DE-E7AE-C990-449E49F5FD49}"/>
                </a:ext>
              </a:extLst>
            </p:cNvPr>
            <p:cNvSpPr/>
            <p:nvPr/>
          </p:nvSpPr>
          <p:spPr>
            <a:xfrm>
              <a:off x="3771901" y="27120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0" name="Shape 22">
              <a:extLst>
                <a:ext uri="{FF2B5EF4-FFF2-40B4-BE49-F238E27FC236}">
                  <a16:creationId xmlns:a16="http://schemas.microsoft.com/office/drawing/2014/main" id="{15894798-8BAC-5181-1A1E-D8B9637953D3}"/>
                </a:ext>
              </a:extLst>
            </p:cNvPr>
            <p:cNvSpPr/>
            <p:nvPr/>
          </p:nvSpPr>
          <p:spPr>
            <a:xfrm>
              <a:off x="4457701" y="2712019"/>
              <a:ext cx="708660" cy="55229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1" name="Shape 23">
              <a:extLst>
                <a:ext uri="{FF2B5EF4-FFF2-40B4-BE49-F238E27FC236}">
                  <a16:creationId xmlns:a16="http://schemas.microsoft.com/office/drawing/2014/main" id="{173D1DA3-CEC0-CB80-696F-1B4739E21B3F}"/>
                </a:ext>
              </a:extLst>
            </p:cNvPr>
            <p:cNvSpPr/>
            <p:nvPr/>
          </p:nvSpPr>
          <p:spPr>
            <a:xfrm>
              <a:off x="6926581" y="27120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2" name="Shape 24">
              <a:extLst>
                <a:ext uri="{FF2B5EF4-FFF2-40B4-BE49-F238E27FC236}">
                  <a16:creationId xmlns:a16="http://schemas.microsoft.com/office/drawing/2014/main" id="{FB7498E9-D1F4-AFC2-8531-9A3BF7FD1840}"/>
                </a:ext>
              </a:extLst>
            </p:cNvPr>
            <p:cNvSpPr/>
            <p:nvPr/>
          </p:nvSpPr>
          <p:spPr>
            <a:xfrm flipV="1">
              <a:off x="6217921" y="2712019"/>
              <a:ext cx="708660" cy="55229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3" name="Shape 25">
              <a:extLst>
                <a:ext uri="{FF2B5EF4-FFF2-40B4-BE49-F238E27FC236}">
                  <a16:creationId xmlns:a16="http://schemas.microsoft.com/office/drawing/2014/main" id="{F89ED635-B069-CF14-28E4-C846BF01AADB}"/>
                </a:ext>
              </a:extLst>
            </p:cNvPr>
            <p:cNvSpPr/>
            <p:nvPr/>
          </p:nvSpPr>
          <p:spPr>
            <a:xfrm>
              <a:off x="3786179" y="4175059"/>
              <a:ext cx="86868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4" name="Shape 26">
              <a:extLst>
                <a:ext uri="{FF2B5EF4-FFF2-40B4-BE49-F238E27FC236}">
                  <a16:creationId xmlns:a16="http://schemas.microsoft.com/office/drawing/2014/main" id="{581D2B06-276D-B4BD-73F5-0509A7B924D6}"/>
                </a:ext>
              </a:extLst>
            </p:cNvPr>
            <p:cNvSpPr/>
            <p:nvPr/>
          </p:nvSpPr>
          <p:spPr>
            <a:xfrm>
              <a:off x="6743701" y="4175059"/>
              <a:ext cx="86868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5" name="Shape 27">
              <a:extLst>
                <a:ext uri="{FF2B5EF4-FFF2-40B4-BE49-F238E27FC236}">
                  <a16:creationId xmlns:a16="http://schemas.microsoft.com/office/drawing/2014/main" id="{08DE510C-8F91-2380-524D-5CA3EE308D4C}"/>
                </a:ext>
              </a:extLst>
            </p:cNvPr>
            <p:cNvSpPr/>
            <p:nvPr/>
          </p:nvSpPr>
          <p:spPr>
            <a:xfrm>
              <a:off x="3771901" y="54552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6" name="Shape 28">
              <a:extLst>
                <a:ext uri="{FF2B5EF4-FFF2-40B4-BE49-F238E27FC236}">
                  <a16:creationId xmlns:a16="http://schemas.microsoft.com/office/drawing/2014/main" id="{54AE6507-0680-831D-54E4-C3FE347324B7}"/>
                </a:ext>
              </a:extLst>
            </p:cNvPr>
            <p:cNvSpPr/>
            <p:nvPr/>
          </p:nvSpPr>
          <p:spPr>
            <a:xfrm flipV="1">
              <a:off x="4457701" y="5085801"/>
              <a:ext cx="708660" cy="36941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7" name="Shape 29">
              <a:extLst>
                <a:ext uri="{FF2B5EF4-FFF2-40B4-BE49-F238E27FC236}">
                  <a16:creationId xmlns:a16="http://schemas.microsoft.com/office/drawing/2014/main" id="{A4CBFCE1-8998-2505-9297-9B0A932B3173}"/>
                </a:ext>
              </a:extLst>
            </p:cNvPr>
            <p:cNvSpPr/>
            <p:nvPr/>
          </p:nvSpPr>
          <p:spPr>
            <a:xfrm>
              <a:off x="6926581" y="54552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8" name="Shape 30">
              <a:extLst>
                <a:ext uri="{FF2B5EF4-FFF2-40B4-BE49-F238E27FC236}">
                  <a16:creationId xmlns:a16="http://schemas.microsoft.com/office/drawing/2014/main" id="{8619027F-2257-45D3-88EE-AD6146DC2629}"/>
                </a:ext>
              </a:extLst>
            </p:cNvPr>
            <p:cNvSpPr/>
            <p:nvPr/>
          </p:nvSpPr>
          <p:spPr>
            <a:xfrm>
              <a:off x="6217921" y="5085801"/>
              <a:ext cx="708660" cy="36941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</p:grpSp>
      <p:sp>
        <p:nvSpPr>
          <p:cNvPr id="29" name="Text 31">
            <a:extLst>
              <a:ext uri="{FF2B5EF4-FFF2-40B4-BE49-F238E27FC236}">
                <a16:creationId xmlns:a16="http://schemas.microsoft.com/office/drawing/2014/main" id="{A6EB59CE-12C5-B797-D93C-AFE2AB832E00}"/>
              </a:ext>
            </a:extLst>
          </p:cNvPr>
          <p:cNvSpPr/>
          <p:nvPr/>
        </p:nvSpPr>
        <p:spPr>
          <a:xfrm>
            <a:off x="732635" y="2283773"/>
            <a:ext cx="868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01</a:t>
            </a:r>
          </a:p>
        </p:txBody>
      </p:sp>
      <p:sp>
        <p:nvSpPr>
          <p:cNvPr id="30" name="Shape 32">
            <a:extLst>
              <a:ext uri="{FF2B5EF4-FFF2-40B4-BE49-F238E27FC236}">
                <a16:creationId xmlns:a16="http://schemas.microsoft.com/office/drawing/2014/main" id="{67FC575D-75AB-F219-5015-664E619C876A}"/>
              </a:ext>
            </a:extLst>
          </p:cNvPr>
          <p:cNvSpPr/>
          <p:nvPr/>
        </p:nvSpPr>
        <p:spPr>
          <a:xfrm>
            <a:off x="1307654" y="240264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31" name="Text 33">
            <a:extLst>
              <a:ext uri="{FF2B5EF4-FFF2-40B4-BE49-F238E27FC236}">
                <a16:creationId xmlns:a16="http://schemas.microsoft.com/office/drawing/2014/main" id="{F985FE71-EAC8-533C-70CE-78681C0D29DB}"/>
              </a:ext>
            </a:extLst>
          </p:cNvPr>
          <p:cNvSpPr/>
          <p:nvPr/>
        </p:nvSpPr>
        <p:spPr>
          <a:xfrm>
            <a:off x="1463102" y="2420933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 dirty="0">
                <a:solidFill>
                  <a:srgbClr val="F1EADD"/>
                </a:solidFill>
              </a:rPr>
              <a:t>ENGINEERING</a:t>
            </a:r>
          </a:p>
        </p:txBody>
      </p:sp>
      <p:sp>
        <p:nvSpPr>
          <p:cNvPr id="32" name="Text 34">
            <a:extLst>
              <a:ext uri="{FF2B5EF4-FFF2-40B4-BE49-F238E27FC236}">
                <a16:creationId xmlns:a16="http://schemas.microsoft.com/office/drawing/2014/main" id="{2F89A11F-61AA-40B0-C86D-7F36A81F8006}"/>
              </a:ext>
            </a:extLst>
          </p:cNvPr>
          <p:cNvSpPr/>
          <p:nvPr/>
        </p:nvSpPr>
        <p:spPr>
          <a:xfrm>
            <a:off x="1463102" y="2764670"/>
            <a:ext cx="2194560" cy="453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Every problem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yields to method.</a:t>
            </a:r>
          </a:p>
        </p:txBody>
      </p:sp>
      <p:sp>
        <p:nvSpPr>
          <p:cNvPr id="33" name="Text 35">
            <a:extLst>
              <a:ext uri="{FF2B5EF4-FFF2-40B4-BE49-F238E27FC236}">
                <a16:creationId xmlns:a16="http://schemas.microsoft.com/office/drawing/2014/main" id="{E0B9A17A-DFB4-3E71-52A7-522B156AE1DD}"/>
              </a:ext>
            </a:extLst>
          </p:cNvPr>
          <p:cNvSpPr/>
          <p:nvPr/>
        </p:nvSpPr>
        <p:spPr>
          <a:xfrm>
            <a:off x="732635" y="3746813"/>
            <a:ext cx="868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03</a:t>
            </a:r>
          </a:p>
        </p:txBody>
      </p:sp>
      <p:sp>
        <p:nvSpPr>
          <p:cNvPr id="34" name="Shape 36">
            <a:extLst>
              <a:ext uri="{FF2B5EF4-FFF2-40B4-BE49-F238E27FC236}">
                <a16:creationId xmlns:a16="http://schemas.microsoft.com/office/drawing/2014/main" id="{FCFA1BC3-07B4-E0FD-AF61-196D7EDA7F6D}"/>
              </a:ext>
            </a:extLst>
          </p:cNvPr>
          <p:cNvSpPr/>
          <p:nvPr/>
        </p:nvSpPr>
        <p:spPr>
          <a:xfrm>
            <a:off x="1307654" y="386568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35" name="Text 37">
            <a:extLst>
              <a:ext uri="{FF2B5EF4-FFF2-40B4-BE49-F238E27FC236}">
                <a16:creationId xmlns:a16="http://schemas.microsoft.com/office/drawing/2014/main" id="{3BBA6AD4-5DA8-9963-2616-70E26FB19C3D}"/>
              </a:ext>
            </a:extLst>
          </p:cNvPr>
          <p:cNvSpPr/>
          <p:nvPr/>
        </p:nvSpPr>
        <p:spPr>
          <a:xfrm>
            <a:off x="1463102" y="3883973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 dirty="0">
                <a:solidFill>
                  <a:srgbClr val="F1EADD"/>
                </a:solidFill>
              </a:rPr>
              <a:t>CAPITAL</a:t>
            </a:r>
          </a:p>
        </p:txBody>
      </p:sp>
      <p:sp>
        <p:nvSpPr>
          <p:cNvPr id="36" name="Text 38">
            <a:extLst>
              <a:ext uri="{FF2B5EF4-FFF2-40B4-BE49-F238E27FC236}">
                <a16:creationId xmlns:a16="http://schemas.microsoft.com/office/drawing/2014/main" id="{1BAAFAFA-A43B-07E5-EEC9-E12B0A90872B}"/>
              </a:ext>
            </a:extLst>
          </p:cNvPr>
          <p:cNvSpPr/>
          <p:nvPr/>
        </p:nvSpPr>
        <p:spPr>
          <a:xfrm>
            <a:off x="1463102" y="4257112"/>
            <a:ext cx="219456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Fund the future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without mortgaging it.</a:t>
            </a:r>
          </a:p>
        </p:txBody>
      </p:sp>
      <p:sp>
        <p:nvSpPr>
          <p:cNvPr id="37" name="Text 39">
            <a:extLst>
              <a:ext uri="{FF2B5EF4-FFF2-40B4-BE49-F238E27FC236}">
                <a16:creationId xmlns:a16="http://schemas.microsoft.com/office/drawing/2014/main" id="{307F92AB-C1C3-003F-65A9-DC847D184119}"/>
              </a:ext>
            </a:extLst>
          </p:cNvPr>
          <p:cNvSpPr/>
          <p:nvPr/>
        </p:nvSpPr>
        <p:spPr>
          <a:xfrm>
            <a:off x="732635" y="5209853"/>
            <a:ext cx="868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05</a:t>
            </a:r>
          </a:p>
        </p:txBody>
      </p:sp>
      <p:sp>
        <p:nvSpPr>
          <p:cNvPr id="38" name="Shape 40">
            <a:extLst>
              <a:ext uri="{FF2B5EF4-FFF2-40B4-BE49-F238E27FC236}">
                <a16:creationId xmlns:a16="http://schemas.microsoft.com/office/drawing/2014/main" id="{FDC105FA-2BBB-D017-679C-CC2651A9B252}"/>
              </a:ext>
            </a:extLst>
          </p:cNvPr>
          <p:cNvSpPr/>
          <p:nvPr/>
        </p:nvSpPr>
        <p:spPr>
          <a:xfrm>
            <a:off x="1307654" y="532872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39" name="Text 41">
            <a:extLst>
              <a:ext uri="{FF2B5EF4-FFF2-40B4-BE49-F238E27FC236}">
                <a16:creationId xmlns:a16="http://schemas.microsoft.com/office/drawing/2014/main" id="{DD162CA8-8297-A585-E288-574536F554FE}"/>
              </a:ext>
            </a:extLst>
          </p:cNvPr>
          <p:cNvSpPr/>
          <p:nvPr/>
        </p:nvSpPr>
        <p:spPr>
          <a:xfrm>
            <a:off x="1463102" y="5347013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 dirty="0">
                <a:solidFill>
                  <a:srgbClr val="F1EADD"/>
                </a:solidFill>
              </a:rPr>
              <a:t>PEOPLE</a:t>
            </a:r>
          </a:p>
        </p:txBody>
      </p:sp>
      <p:sp>
        <p:nvSpPr>
          <p:cNvPr id="40" name="Text 42">
            <a:extLst>
              <a:ext uri="{FF2B5EF4-FFF2-40B4-BE49-F238E27FC236}">
                <a16:creationId xmlns:a16="http://schemas.microsoft.com/office/drawing/2014/main" id="{290EAEFE-4A58-4ACC-9862-B365BB264D84}"/>
              </a:ext>
            </a:extLst>
          </p:cNvPr>
          <p:cNvSpPr/>
          <p:nvPr/>
        </p:nvSpPr>
        <p:spPr>
          <a:xfrm>
            <a:off x="1463102" y="5711360"/>
            <a:ext cx="219456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Businesses are built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by builders. We grow builders.</a:t>
            </a:r>
          </a:p>
        </p:txBody>
      </p:sp>
      <p:sp>
        <p:nvSpPr>
          <p:cNvPr id="41" name="Text 43">
            <a:extLst>
              <a:ext uri="{FF2B5EF4-FFF2-40B4-BE49-F238E27FC236}">
                <a16:creationId xmlns:a16="http://schemas.microsoft.com/office/drawing/2014/main" id="{B80EF18A-9F1F-A422-9E6F-F4249A1BDF30}"/>
              </a:ext>
            </a:extLst>
          </p:cNvPr>
          <p:cNvSpPr/>
          <p:nvPr/>
        </p:nvSpPr>
        <p:spPr>
          <a:xfrm>
            <a:off x="11001908" y="2283773"/>
            <a:ext cx="4887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02</a:t>
            </a:r>
          </a:p>
        </p:txBody>
      </p:sp>
      <p:sp>
        <p:nvSpPr>
          <p:cNvPr id="42" name="Shape 44">
            <a:extLst>
              <a:ext uri="{FF2B5EF4-FFF2-40B4-BE49-F238E27FC236}">
                <a16:creationId xmlns:a16="http://schemas.microsoft.com/office/drawing/2014/main" id="{7EC3D05E-19FF-8B68-3C5F-84FA4AB89B5A}"/>
              </a:ext>
            </a:extLst>
          </p:cNvPr>
          <p:cNvSpPr/>
          <p:nvPr/>
        </p:nvSpPr>
        <p:spPr>
          <a:xfrm>
            <a:off x="10752348" y="240264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43" name="Text 45">
            <a:extLst>
              <a:ext uri="{FF2B5EF4-FFF2-40B4-BE49-F238E27FC236}">
                <a16:creationId xmlns:a16="http://schemas.microsoft.com/office/drawing/2014/main" id="{8DBFA320-2F37-798E-05E3-9FAD8AFFA14D}"/>
              </a:ext>
            </a:extLst>
          </p:cNvPr>
          <p:cNvSpPr/>
          <p:nvPr/>
        </p:nvSpPr>
        <p:spPr>
          <a:xfrm>
            <a:off x="8226142" y="2420933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200" b="1" dirty="0">
                <a:solidFill>
                  <a:srgbClr val="F1EADD"/>
                </a:solidFill>
              </a:rPr>
              <a:t>STRATEGY</a:t>
            </a:r>
          </a:p>
        </p:txBody>
      </p:sp>
      <p:sp>
        <p:nvSpPr>
          <p:cNvPr id="44" name="Text 46">
            <a:extLst>
              <a:ext uri="{FF2B5EF4-FFF2-40B4-BE49-F238E27FC236}">
                <a16:creationId xmlns:a16="http://schemas.microsoft.com/office/drawing/2014/main" id="{8BD0D3DB-8EC0-5E8E-46BF-1168AF9CA2D7}"/>
              </a:ext>
            </a:extLst>
          </p:cNvPr>
          <p:cNvSpPr/>
          <p:nvPr/>
        </p:nvSpPr>
        <p:spPr>
          <a:xfrm>
            <a:off x="8226142" y="2764670"/>
            <a:ext cx="2377440" cy="453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Know where to play.</a:t>
            </a:r>
          </a:p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Be known for it.</a:t>
            </a:r>
          </a:p>
        </p:txBody>
      </p:sp>
      <p:sp>
        <p:nvSpPr>
          <p:cNvPr id="45" name="Text 47">
            <a:extLst>
              <a:ext uri="{FF2B5EF4-FFF2-40B4-BE49-F238E27FC236}">
                <a16:creationId xmlns:a16="http://schemas.microsoft.com/office/drawing/2014/main" id="{7C0504E1-090E-971C-3076-E5F6697F0AA7}"/>
              </a:ext>
            </a:extLst>
          </p:cNvPr>
          <p:cNvSpPr/>
          <p:nvPr/>
        </p:nvSpPr>
        <p:spPr>
          <a:xfrm>
            <a:off x="11001908" y="3746813"/>
            <a:ext cx="4887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04</a:t>
            </a:r>
          </a:p>
        </p:txBody>
      </p:sp>
      <p:sp>
        <p:nvSpPr>
          <p:cNvPr id="46" name="Shape 48">
            <a:extLst>
              <a:ext uri="{FF2B5EF4-FFF2-40B4-BE49-F238E27FC236}">
                <a16:creationId xmlns:a16="http://schemas.microsoft.com/office/drawing/2014/main" id="{8B47168F-4CAC-61D0-DCC9-DCF986865B5F}"/>
              </a:ext>
            </a:extLst>
          </p:cNvPr>
          <p:cNvSpPr/>
          <p:nvPr/>
        </p:nvSpPr>
        <p:spPr>
          <a:xfrm>
            <a:off x="10752348" y="386568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47" name="Text 49">
            <a:extLst>
              <a:ext uri="{FF2B5EF4-FFF2-40B4-BE49-F238E27FC236}">
                <a16:creationId xmlns:a16="http://schemas.microsoft.com/office/drawing/2014/main" id="{90D1C9B8-E67C-7552-B9D8-A5B4D64F7CFB}"/>
              </a:ext>
            </a:extLst>
          </p:cNvPr>
          <p:cNvSpPr/>
          <p:nvPr/>
        </p:nvSpPr>
        <p:spPr>
          <a:xfrm>
            <a:off x="8226142" y="3883973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200" b="1" dirty="0">
                <a:solidFill>
                  <a:srgbClr val="F1EADD"/>
                </a:solidFill>
              </a:rPr>
              <a:t>REACH &amp; NETWORK</a:t>
            </a:r>
          </a:p>
        </p:txBody>
      </p:sp>
      <p:sp>
        <p:nvSpPr>
          <p:cNvPr id="48" name="Text 50">
            <a:extLst>
              <a:ext uri="{FF2B5EF4-FFF2-40B4-BE49-F238E27FC236}">
                <a16:creationId xmlns:a16="http://schemas.microsoft.com/office/drawing/2014/main" id="{3207DC2B-7EE3-9794-5C81-79A196C8B0CB}"/>
              </a:ext>
            </a:extLst>
          </p:cNvPr>
          <p:cNvSpPr/>
          <p:nvPr/>
        </p:nvSpPr>
        <p:spPr>
          <a:xfrm>
            <a:off x="8226142" y="4257112"/>
            <a:ext cx="237744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Doors open faster</a:t>
            </a:r>
          </a:p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when the house is inside.</a:t>
            </a:r>
          </a:p>
        </p:txBody>
      </p:sp>
      <p:sp>
        <p:nvSpPr>
          <p:cNvPr id="49" name="Text 51">
            <a:extLst>
              <a:ext uri="{FF2B5EF4-FFF2-40B4-BE49-F238E27FC236}">
                <a16:creationId xmlns:a16="http://schemas.microsoft.com/office/drawing/2014/main" id="{A2CE2421-8ED4-BAD2-8D11-3A4EE1335485}"/>
              </a:ext>
            </a:extLst>
          </p:cNvPr>
          <p:cNvSpPr/>
          <p:nvPr/>
        </p:nvSpPr>
        <p:spPr>
          <a:xfrm>
            <a:off x="11001908" y="5209853"/>
            <a:ext cx="4887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06</a:t>
            </a:r>
          </a:p>
        </p:txBody>
      </p:sp>
      <p:sp>
        <p:nvSpPr>
          <p:cNvPr id="50" name="Shape 52">
            <a:extLst>
              <a:ext uri="{FF2B5EF4-FFF2-40B4-BE49-F238E27FC236}">
                <a16:creationId xmlns:a16="http://schemas.microsoft.com/office/drawing/2014/main" id="{AB9FC2E2-ABFB-813E-39A7-A1D23E77DDBA}"/>
              </a:ext>
            </a:extLst>
          </p:cNvPr>
          <p:cNvSpPr/>
          <p:nvPr/>
        </p:nvSpPr>
        <p:spPr>
          <a:xfrm>
            <a:off x="10752348" y="532872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51" name="Text 53">
            <a:extLst>
              <a:ext uri="{FF2B5EF4-FFF2-40B4-BE49-F238E27FC236}">
                <a16:creationId xmlns:a16="http://schemas.microsoft.com/office/drawing/2014/main" id="{B0E6AE9F-4D4C-6037-937D-7DF1FE7B32C4}"/>
              </a:ext>
            </a:extLst>
          </p:cNvPr>
          <p:cNvSpPr/>
          <p:nvPr/>
        </p:nvSpPr>
        <p:spPr>
          <a:xfrm>
            <a:off x="8226142" y="5347013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200" b="1" dirty="0">
                <a:solidFill>
                  <a:srgbClr val="F1EADD"/>
                </a:solidFill>
              </a:rPr>
              <a:t>VALUES</a:t>
            </a:r>
          </a:p>
        </p:txBody>
      </p:sp>
      <p:sp>
        <p:nvSpPr>
          <p:cNvPr id="52" name="Text 54">
            <a:extLst>
              <a:ext uri="{FF2B5EF4-FFF2-40B4-BE49-F238E27FC236}">
                <a16:creationId xmlns:a16="http://schemas.microsoft.com/office/drawing/2014/main" id="{A6797F64-D690-159F-54D9-A3F41D54D90F}"/>
              </a:ext>
            </a:extLst>
          </p:cNvPr>
          <p:cNvSpPr/>
          <p:nvPr/>
        </p:nvSpPr>
        <p:spPr>
          <a:xfrm>
            <a:off x="8226142" y="5711360"/>
            <a:ext cx="237744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A belief is proven when</a:t>
            </a:r>
          </a:p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honouring it costs you.</a:t>
            </a:r>
          </a:p>
        </p:txBody>
      </p:sp>
      <p:sp>
        <p:nvSpPr>
          <p:cNvPr id="54" name="Shape 9">
            <a:extLst>
              <a:ext uri="{FF2B5EF4-FFF2-40B4-BE49-F238E27FC236}">
                <a16:creationId xmlns:a16="http://schemas.microsoft.com/office/drawing/2014/main" id="{62006F82-7C09-A7A9-E8AF-A8A5CD523DC6}"/>
              </a:ext>
            </a:extLst>
          </p:cNvPr>
          <p:cNvSpPr/>
          <p:nvPr/>
        </p:nvSpPr>
        <p:spPr>
          <a:xfrm>
            <a:off x="5376185" y="3127625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5" name="Shape 10">
            <a:extLst>
              <a:ext uri="{FF2B5EF4-FFF2-40B4-BE49-F238E27FC236}">
                <a16:creationId xmlns:a16="http://schemas.microsoft.com/office/drawing/2014/main" id="{7ABD6CB1-924F-9CCC-2C15-BEFC5557B130}"/>
              </a:ext>
            </a:extLst>
          </p:cNvPr>
          <p:cNvSpPr/>
          <p:nvPr/>
        </p:nvSpPr>
        <p:spPr>
          <a:xfrm>
            <a:off x="6617159" y="3127625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6" name="Shape 11">
            <a:extLst>
              <a:ext uri="{FF2B5EF4-FFF2-40B4-BE49-F238E27FC236}">
                <a16:creationId xmlns:a16="http://schemas.microsoft.com/office/drawing/2014/main" id="{C3F0C934-F854-F46A-AAA1-562CD394994F}"/>
              </a:ext>
            </a:extLst>
          </p:cNvPr>
          <p:cNvSpPr/>
          <p:nvPr/>
        </p:nvSpPr>
        <p:spPr>
          <a:xfrm>
            <a:off x="7237646" y="4205229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7" name="Shape 12">
            <a:extLst>
              <a:ext uri="{FF2B5EF4-FFF2-40B4-BE49-F238E27FC236}">
                <a16:creationId xmlns:a16="http://schemas.microsoft.com/office/drawing/2014/main" id="{37A0D0B0-1A04-2CDE-2805-7E90FF6AC8D3}"/>
              </a:ext>
            </a:extLst>
          </p:cNvPr>
          <p:cNvSpPr/>
          <p:nvPr/>
        </p:nvSpPr>
        <p:spPr>
          <a:xfrm>
            <a:off x="6617159" y="5282832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8" name="Shape 13">
            <a:extLst>
              <a:ext uri="{FF2B5EF4-FFF2-40B4-BE49-F238E27FC236}">
                <a16:creationId xmlns:a16="http://schemas.microsoft.com/office/drawing/2014/main" id="{71B0C1AD-FA6F-661F-D22F-8994CD25930D}"/>
              </a:ext>
            </a:extLst>
          </p:cNvPr>
          <p:cNvSpPr/>
          <p:nvPr/>
        </p:nvSpPr>
        <p:spPr>
          <a:xfrm>
            <a:off x="5376185" y="5282832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9" name="Shape 14">
            <a:extLst>
              <a:ext uri="{FF2B5EF4-FFF2-40B4-BE49-F238E27FC236}">
                <a16:creationId xmlns:a16="http://schemas.microsoft.com/office/drawing/2014/main" id="{547F2A10-CB26-2A3C-A337-F17654E2F276}"/>
              </a:ext>
            </a:extLst>
          </p:cNvPr>
          <p:cNvSpPr/>
          <p:nvPr/>
        </p:nvSpPr>
        <p:spPr>
          <a:xfrm>
            <a:off x="4772548" y="4205229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266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upreme Medium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atosh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2740</Words>
  <Application>Microsoft Office PowerPoint</Application>
  <PresentationFormat>Widescreen</PresentationFormat>
  <Paragraphs>474</Paragraphs>
  <Slides>24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IBM Plex Mono SemiBold</vt:lpstr>
      <vt:lpstr>Supreme Medium</vt:lpstr>
      <vt:lpstr>Satoshi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Suparna Dasgupta</cp:lastModifiedBy>
  <cp:revision>47</cp:revision>
  <dcterms:created xsi:type="dcterms:W3CDTF">2026-08-10T18:56:36Z</dcterms:created>
  <dcterms:modified xsi:type="dcterms:W3CDTF">2026-08-14T12:12:56Z</dcterms:modified>
</cp:coreProperties>
</file>